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3" r:id="rId2"/>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3300"/>
    <a:srgbClr val="0070C0"/>
    <a:srgbClr val="FF0000"/>
    <a:srgbClr val="4F81BD"/>
    <a:srgbClr val="EBF1DE"/>
    <a:srgbClr val="CCEC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66" d="100"/>
          <a:sy n="66" d="100"/>
        </p:scale>
        <p:origin x="-3282" y="-102"/>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4F787A39-9592-4181-BF95-70C5021AC0D5}" type="datetimeFigureOut">
              <a:rPr kumimoji="1" lang="ja-JP" altLang="en-US" smtClean="0"/>
              <a:pPr/>
              <a:t>2015/4/13</a:t>
            </a:fld>
            <a:endParaRPr kumimoji="1" lang="ja-JP" altLang="en-US"/>
          </a:p>
        </p:txBody>
      </p:sp>
      <p:sp>
        <p:nvSpPr>
          <p:cNvPr id="4" name="スライド イメージ プレースホルダ 3"/>
          <p:cNvSpPr>
            <a:spLocks noGrp="1" noRot="1" noChangeAspect="1"/>
          </p:cNvSpPr>
          <p:nvPr>
            <p:ph type="sldImg" idx="2"/>
          </p:nvPr>
        </p:nvSpPr>
        <p:spPr>
          <a:xfrm>
            <a:off x="1979613" y="739775"/>
            <a:ext cx="27765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FA3F59FF-D809-4B55-9190-4116DFBB2020}" type="slidenum">
              <a:rPr kumimoji="1" lang="ja-JP" altLang="en-US" smtClean="0"/>
              <a:pPr/>
              <a:t>&lt;#&gt;</a:t>
            </a:fld>
            <a:endParaRPr kumimoji="1" lang="ja-JP" altLang="en-US"/>
          </a:p>
        </p:txBody>
      </p:sp>
    </p:spTree>
    <p:extLst>
      <p:ext uri="{BB962C8B-B14F-4D97-AF65-F5344CB8AC3E}">
        <p14:creationId xmlns:p14="http://schemas.microsoft.com/office/powerpoint/2010/main" xmlns="" val="5199500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1CF7C9A7-A63B-4964-8C65-56DAB0259985}" type="datetimeFigureOut">
              <a:rPr kumimoji="1" lang="ja-JP" altLang="en-US" smtClean="0"/>
              <a:pPr/>
              <a:t>2015/4/13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9FF4903-03C9-455A-95AF-6BF21CEA9EFC}"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CF7C9A7-A63B-4964-8C65-56DAB0259985}" type="datetimeFigureOut">
              <a:rPr kumimoji="1" lang="ja-JP" altLang="en-US" smtClean="0"/>
              <a:pPr/>
              <a:t>2015/4/13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9FF4903-03C9-455A-95AF-6BF21CEA9EF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66185"/>
            <a:ext cx="4514850" cy="780203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CF7C9A7-A63B-4964-8C65-56DAB0259985}" type="datetimeFigureOut">
              <a:rPr kumimoji="1" lang="ja-JP" altLang="en-US" smtClean="0"/>
              <a:pPr/>
              <a:t>2015/4/13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9FF4903-03C9-455A-95AF-6BF21CEA9EF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CF7C9A7-A63B-4964-8C65-56DAB0259985}" type="datetimeFigureOut">
              <a:rPr kumimoji="1" lang="ja-JP" altLang="en-US" smtClean="0"/>
              <a:pPr/>
              <a:t>2015/4/13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9FF4903-03C9-455A-95AF-6BF21CEA9EFC}"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1CF7C9A7-A63B-4964-8C65-56DAB0259985}" type="datetimeFigureOut">
              <a:rPr kumimoji="1" lang="ja-JP" altLang="en-US" smtClean="0"/>
              <a:pPr/>
              <a:t>2015/4/13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9FF4903-03C9-455A-95AF-6BF21CEA9EFC}"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1CF7C9A7-A63B-4964-8C65-56DAB0259985}" type="datetimeFigureOut">
              <a:rPr kumimoji="1" lang="ja-JP" altLang="en-US" smtClean="0"/>
              <a:pPr/>
              <a:t>2015/4/13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9FF4903-03C9-455A-95AF-6BF21CEA9EF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1CF7C9A7-A63B-4964-8C65-56DAB0259985}" type="datetimeFigureOut">
              <a:rPr kumimoji="1" lang="ja-JP" altLang="en-US" smtClean="0"/>
              <a:pPr/>
              <a:t>2015/4/13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C9FF4903-03C9-455A-95AF-6BF21CEA9EF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1CF7C9A7-A63B-4964-8C65-56DAB0259985}" type="datetimeFigureOut">
              <a:rPr kumimoji="1" lang="ja-JP" altLang="en-US" smtClean="0"/>
              <a:pPr/>
              <a:t>2015/4/13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C9FF4903-03C9-455A-95AF-6BF21CEA9EF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CF7C9A7-A63B-4964-8C65-56DAB0259985}" type="datetimeFigureOut">
              <a:rPr kumimoji="1" lang="ja-JP" altLang="en-US" smtClean="0"/>
              <a:pPr/>
              <a:t>2015/4/13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C9FF4903-03C9-455A-95AF-6BF21CEA9EF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CF7C9A7-A63B-4964-8C65-56DAB0259985}" type="datetimeFigureOut">
              <a:rPr kumimoji="1" lang="ja-JP" altLang="en-US" smtClean="0"/>
              <a:pPr/>
              <a:t>2015/4/13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9FF4903-03C9-455A-95AF-6BF21CEA9EF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CF7C9A7-A63B-4964-8C65-56DAB0259985}" type="datetimeFigureOut">
              <a:rPr kumimoji="1" lang="ja-JP" altLang="en-US" smtClean="0"/>
              <a:pPr/>
              <a:t>2015/4/13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9FF4903-03C9-455A-95AF-6BF21CEA9EF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003300"/>
            </a:gs>
            <a:gs pos="50000">
              <a:schemeClr val="accent1">
                <a:tint val="44500"/>
                <a:satMod val="160000"/>
              </a:schemeClr>
            </a:gs>
            <a:gs pos="100000">
              <a:schemeClr val="accent1">
                <a:tint val="23500"/>
                <a:satMod val="160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CF7C9A7-A63B-4964-8C65-56DAB0259985}" type="datetimeFigureOut">
              <a:rPr kumimoji="1" lang="ja-JP" altLang="en-US" smtClean="0"/>
              <a:pPr/>
              <a:t>2015/4/13</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9FF4903-03C9-455A-95AF-6BF21CEA9EF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15" name="角丸四角形 14"/>
          <p:cNvSpPr/>
          <p:nvPr/>
        </p:nvSpPr>
        <p:spPr>
          <a:xfrm>
            <a:off x="236609" y="4248184"/>
            <a:ext cx="6372000" cy="1980000"/>
          </a:xfrm>
          <a:prstGeom prst="roundRect">
            <a:avLst/>
          </a:prstGeom>
          <a:solidFill>
            <a:srgbClr val="EBF1DE">
              <a:alpha val="47843"/>
            </a:srgbClr>
          </a:solidFill>
          <a:ln>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3300"/>
              </a:solidFill>
              <a:latin typeface="メイリオ" pitchFamily="50" charset="-128"/>
              <a:ea typeface="メイリオ" pitchFamily="50" charset="-128"/>
              <a:cs typeface="メイリオ" pitchFamily="50" charset="-128"/>
            </a:endParaRPr>
          </a:p>
        </p:txBody>
      </p:sp>
      <p:sp>
        <p:nvSpPr>
          <p:cNvPr id="2" name="テキスト ボックス 1"/>
          <p:cNvSpPr txBox="1"/>
          <p:nvPr/>
        </p:nvSpPr>
        <p:spPr>
          <a:xfrm>
            <a:off x="260648" y="1043608"/>
            <a:ext cx="6340197" cy="1015663"/>
          </a:xfrm>
          <a:prstGeom prst="rect">
            <a:avLst/>
          </a:prstGeom>
          <a:noFill/>
        </p:spPr>
        <p:txBody>
          <a:bodyPr wrap="none" rtlCol="0">
            <a:spAutoFit/>
          </a:bodyPr>
          <a:lstStyle/>
          <a:p>
            <a:r>
              <a:rPr kumimoji="1" lang="ja-JP" altLang="en-US" sz="6000" dirty="0" smtClean="0">
                <a:solidFill>
                  <a:srgbClr val="003300"/>
                </a:solidFill>
                <a:latin typeface="メイリオ" pitchFamily="50" charset="-128"/>
                <a:ea typeface="メイリオ" pitchFamily="50" charset="-128"/>
                <a:cs typeface="メイリオ" pitchFamily="50" charset="-128"/>
              </a:rPr>
              <a:t>科学技術政策特論</a:t>
            </a:r>
            <a:endParaRPr kumimoji="1" lang="ja-JP" altLang="en-US" sz="6000" dirty="0">
              <a:solidFill>
                <a:srgbClr val="003300"/>
              </a:solidFill>
              <a:latin typeface="メイリオ" pitchFamily="50" charset="-128"/>
              <a:ea typeface="メイリオ" pitchFamily="50" charset="-128"/>
              <a:cs typeface="メイリオ" pitchFamily="50" charset="-128"/>
            </a:endParaRPr>
          </a:p>
        </p:txBody>
      </p:sp>
      <p:sp>
        <p:nvSpPr>
          <p:cNvPr id="3" name="テキスト ボックス 2"/>
          <p:cNvSpPr txBox="1"/>
          <p:nvPr/>
        </p:nvSpPr>
        <p:spPr>
          <a:xfrm>
            <a:off x="404960" y="6581834"/>
            <a:ext cx="2664000" cy="1200329"/>
          </a:xfrm>
          <a:prstGeom prst="rect">
            <a:avLst/>
          </a:prstGeom>
          <a:noFill/>
        </p:spPr>
        <p:txBody>
          <a:bodyPr wrap="square" rtlCol="0">
            <a:spAutoFit/>
          </a:bodyPr>
          <a:lstStyle/>
          <a:p>
            <a:r>
              <a:rPr lang="en-US" altLang="ja-JP" sz="1600" dirty="0" smtClean="0">
                <a:solidFill>
                  <a:srgbClr val="003300"/>
                </a:solidFill>
                <a:latin typeface="メイリオ" pitchFamily="50" charset="-128"/>
                <a:ea typeface="メイリオ" pitchFamily="50" charset="-128"/>
                <a:cs typeface="メイリオ" pitchFamily="50" charset="-128"/>
              </a:rPr>
              <a:t>2015</a:t>
            </a:r>
            <a:r>
              <a:rPr lang="ja-JP" altLang="en-US" sz="1600" dirty="0" smtClean="0">
                <a:solidFill>
                  <a:srgbClr val="003300"/>
                </a:solidFill>
                <a:latin typeface="メイリオ" pitchFamily="50" charset="-128"/>
                <a:ea typeface="メイリオ" pitchFamily="50" charset="-128"/>
                <a:cs typeface="メイリオ" pitchFamily="50" charset="-128"/>
              </a:rPr>
              <a:t>年</a:t>
            </a:r>
            <a:r>
              <a:rPr lang="en-US" altLang="ja-JP" sz="3400" dirty="0">
                <a:solidFill>
                  <a:srgbClr val="003300"/>
                </a:solidFill>
                <a:latin typeface="メイリオ" pitchFamily="50" charset="-128"/>
                <a:ea typeface="メイリオ" pitchFamily="50" charset="-128"/>
                <a:cs typeface="メイリオ" pitchFamily="50" charset="-128"/>
              </a:rPr>
              <a:t>4</a:t>
            </a:r>
            <a:r>
              <a:rPr lang="ja-JP" altLang="en-US" sz="3400" dirty="0" smtClean="0">
                <a:solidFill>
                  <a:srgbClr val="003300"/>
                </a:solidFill>
                <a:latin typeface="メイリオ" pitchFamily="50" charset="-128"/>
                <a:ea typeface="メイリオ" pitchFamily="50" charset="-128"/>
                <a:cs typeface="メイリオ" pitchFamily="50" charset="-128"/>
              </a:rPr>
              <a:t>月</a:t>
            </a:r>
            <a:r>
              <a:rPr lang="en-US" altLang="ja-JP" sz="3400" dirty="0" smtClean="0">
                <a:solidFill>
                  <a:srgbClr val="003300"/>
                </a:solidFill>
                <a:latin typeface="メイリオ" pitchFamily="50" charset="-128"/>
                <a:ea typeface="メイリオ" pitchFamily="50" charset="-128"/>
                <a:cs typeface="メイリオ" pitchFamily="50" charset="-128"/>
              </a:rPr>
              <a:t>24</a:t>
            </a:r>
            <a:r>
              <a:rPr lang="ja-JP" altLang="en-US" sz="3400" dirty="0" smtClean="0">
                <a:solidFill>
                  <a:srgbClr val="003300"/>
                </a:solidFill>
                <a:latin typeface="メイリオ" pitchFamily="50" charset="-128"/>
                <a:ea typeface="メイリオ" pitchFamily="50" charset="-128"/>
                <a:cs typeface="メイリオ" pitchFamily="50" charset="-128"/>
              </a:rPr>
              <a:t>日</a:t>
            </a:r>
            <a:endParaRPr lang="en-US" altLang="ja-JP" sz="3400" dirty="0" smtClean="0">
              <a:solidFill>
                <a:srgbClr val="003300"/>
              </a:solidFill>
              <a:latin typeface="メイリオ" pitchFamily="50" charset="-128"/>
              <a:ea typeface="メイリオ" pitchFamily="50" charset="-128"/>
              <a:cs typeface="メイリオ" pitchFamily="50" charset="-128"/>
            </a:endParaRPr>
          </a:p>
          <a:p>
            <a:r>
              <a:rPr lang="ja-JP" altLang="en-US" sz="1600" dirty="0" smtClean="0">
                <a:solidFill>
                  <a:srgbClr val="003300"/>
                </a:solidFill>
                <a:latin typeface="メイリオ" pitchFamily="50" charset="-128"/>
                <a:ea typeface="メイリオ" pitchFamily="50" charset="-128"/>
                <a:cs typeface="メイリオ" pitchFamily="50" charset="-128"/>
              </a:rPr>
              <a:t>金曜日</a:t>
            </a:r>
            <a:endParaRPr lang="en-US" altLang="ja-JP" sz="1600" dirty="0" smtClean="0">
              <a:solidFill>
                <a:srgbClr val="003300"/>
              </a:solidFill>
              <a:latin typeface="メイリオ" pitchFamily="50" charset="-128"/>
              <a:ea typeface="メイリオ" pitchFamily="50" charset="-128"/>
              <a:cs typeface="メイリオ" pitchFamily="50" charset="-128"/>
            </a:endParaRPr>
          </a:p>
          <a:p>
            <a:r>
              <a:rPr kumimoji="1" lang="ja-JP" altLang="en-US" sz="2200" dirty="0">
                <a:solidFill>
                  <a:srgbClr val="003300"/>
                </a:solidFill>
                <a:latin typeface="メイリオ" pitchFamily="50" charset="-128"/>
                <a:ea typeface="メイリオ" pitchFamily="50" charset="-128"/>
                <a:cs typeface="メイリオ" pitchFamily="50" charset="-128"/>
              </a:rPr>
              <a:t>５</a:t>
            </a:r>
            <a:r>
              <a:rPr kumimoji="1" lang="ja-JP" altLang="en-US" sz="1600" dirty="0" smtClean="0">
                <a:solidFill>
                  <a:srgbClr val="003300"/>
                </a:solidFill>
                <a:latin typeface="メイリオ" pitchFamily="50" charset="-128"/>
                <a:ea typeface="メイリオ" pitchFamily="50" charset="-128"/>
                <a:cs typeface="メイリオ" pitchFamily="50" charset="-128"/>
              </a:rPr>
              <a:t>講目 </a:t>
            </a:r>
            <a:r>
              <a:rPr lang="en-US" altLang="ja-JP" sz="1600" dirty="0" smtClean="0">
                <a:solidFill>
                  <a:srgbClr val="003300"/>
                </a:solidFill>
                <a:latin typeface="メイリオ" pitchFamily="50" charset="-128"/>
                <a:ea typeface="メイリオ" pitchFamily="50" charset="-128"/>
                <a:cs typeface="メイリオ" pitchFamily="50" charset="-128"/>
              </a:rPr>
              <a:t>16</a:t>
            </a:r>
            <a:r>
              <a:rPr lang="ja-JP" altLang="en-US" sz="1600" dirty="0">
                <a:solidFill>
                  <a:srgbClr val="003300"/>
                </a:solidFill>
                <a:latin typeface="メイリオ" pitchFamily="50" charset="-128"/>
                <a:ea typeface="メイリオ" pitchFamily="50" charset="-128"/>
                <a:cs typeface="メイリオ" pitchFamily="50" charset="-128"/>
              </a:rPr>
              <a:t>：</a:t>
            </a:r>
            <a:r>
              <a:rPr lang="en-US" altLang="ja-JP" sz="1600" dirty="0">
                <a:solidFill>
                  <a:srgbClr val="003300"/>
                </a:solidFill>
                <a:latin typeface="メイリオ" pitchFamily="50" charset="-128"/>
                <a:ea typeface="メイリオ" pitchFamily="50" charset="-128"/>
                <a:cs typeface="メイリオ" pitchFamily="50" charset="-128"/>
              </a:rPr>
              <a:t>30-18</a:t>
            </a:r>
            <a:r>
              <a:rPr lang="ja-JP" altLang="en-US" sz="1600" dirty="0">
                <a:solidFill>
                  <a:srgbClr val="003300"/>
                </a:solidFill>
                <a:latin typeface="メイリオ" pitchFamily="50" charset="-128"/>
                <a:ea typeface="メイリオ" pitchFamily="50" charset="-128"/>
                <a:cs typeface="メイリオ" pitchFamily="50" charset="-128"/>
              </a:rPr>
              <a:t>：</a:t>
            </a:r>
            <a:r>
              <a:rPr lang="en-US" altLang="ja-JP" sz="1600" dirty="0">
                <a:solidFill>
                  <a:srgbClr val="003300"/>
                </a:solidFill>
                <a:latin typeface="メイリオ" pitchFamily="50" charset="-128"/>
                <a:ea typeface="メイリオ" pitchFamily="50" charset="-128"/>
                <a:cs typeface="メイリオ" pitchFamily="50" charset="-128"/>
              </a:rPr>
              <a:t>00</a:t>
            </a:r>
            <a:endParaRPr kumimoji="1" lang="en-US" altLang="ja-JP" sz="1600" dirty="0" smtClean="0">
              <a:solidFill>
                <a:srgbClr val="003300"/>
              </a:solidFill>
              <a:latin typeface="メイリオ" pitchFamily="50" charset="-128"/>
              <a:ea typeface="メイリオ" pitchFamily="50" charset="-128"/>
              <a:cs typeface="メイリオ" pitchFamily="50" charset="-128"/>
            </a:endParaRPr>
          </a:p>
        </p:txBody>
      </p:sp>
      <p:sp>
        <p:nvSpPr>
          <p:cNvPr id="5" name="テキスト ボックス 4"/>
          <p:cNvSpPr txBox="1"/>
          <p:nvPr/>
        </p:nvSpPr>
        <p:spPr>
          <a:xfrm>
            <a:off x="188640" y="6437818"/>
            <a:ext cx="1008112" cy="369332"/>
          </a:xfrm>
          <a:prstGeom prst="rect">
            <a:avLst/>
          </a:prstGeom>
          <a:noFill/>
        </p:spPr>
        <p:txBody>
          <a:bodyPr wrap="square" rtlCol="0">
            <a:spAutoFit/>
          </a:bodyPr>
          <a:lstStyle/>
          <a:p>
            <a:r>
              <a:rPr lang="ja-JP" altLang="en-US" dirty="0" smtClean="0">
                <a:solidFill>
                  <a:srgbClr val="003300"/>
                </a:solidFill>
                <a:latin typeface="メイリオ" pitchFamily="50" charset="-128"/>
                <a:ea typeface="メイリオ" pitchFamily="50" charset="-128"/>
                <a:cs typeface="メイリオ" pitchFamily="50" charset="-128"/>
              </a:rPr>
              <a:t>日時：</a:t>
            </a:r>
            <a:endParaRPr kumimoji="1" lang="en-US" altLang="ja-JP" dirty="0" smtClean="0">
              <a:solidFill>
                <a:srgbClr val="003300"/>
              </a:solidFill>
              <a:latin typeface="メイリオ" pitchFamily="50" charset="-128"/>
              <a:ea typeface="メイリオ" pitchFamily="50" charset="-128"/>
              <a:cs typeface="メイリオ" pitchFamily="50" charset="-128"/>
            </a:endParaRPr>
          </a:p>
        </p:txBody>
      </p:sp>
      <p:sp>
        <p:nvSpPr>
          <p:cNvPr id="6" name="テキスト ボックス 5"/>
          <p:cNvSpPr txBox="1"/>
          <p:nvPr/>
        </p:nvSpPr>
        <p:spPr>
          <a:xfrm>
            <a:off x="188640" y="7812360"/>
            <a:ext cx="1008112" cy="369332"/>
          </a:xfrm>
          <a:prstGeom prst="rect">
            <a:avLst/>
          </a:prstGeom>
          <a:noFill/>
        </p:spPr>
        <p:txBody>
          <a:bodyPr wrap="square" rtlCol="0">
            <a:spAutoFit/>
          </a:bodyPr>
          <a:lstStyle/>
          <a:p>
            <a:r>
              <a:rPr lang="ja-JP" altLang="en-US" dirty="0" smtClean="0">
                <a:solidFill>
                  <a:srgbClr val="003300"/>
                </a:solidFill>
                <a:latin typeface="メイリオ" pitchFamily="50" charset="-128"/>
                <a:ea typeface="メイリオ" pitchFamily="50" charset="-128"/>
                <a:cs typeface="メイリオ" pitchFamily="50" charset="-128"/>
              </a:rPr>
              <a:t>場所：</a:t>
            </a:r>
            <a:endParaRPr kumimoji="1" lang="en-US" altLang="ja-JP" dirty="0" smtClean="0">
              <a:solidFill>
                <a:srgbClr val="003300"/>
              </a:solidFill>
              <a:latin typeface="メイリオ" pitchFamily="50" charset="-128"/>
              <a:ea typeface="メイリオ" pitchFamily="50" charset="-128"/>
              <a:cs typeface="メイリオ" pitchFamily="50" charset="-128"/>
            </a:endParaRPr>
          </a:p>
        </p:txBody>
      </p:sp>
      <p:sp>
        <p:nvSpPr>
          <p:cNvPr id="7" name="テキスト ボックス 6"/>
          <p:cNvSpPr txBox="1"/>
          <p:nvPr/>
        </p:nvSpPr>
        <p:spPr>
          <a:xfrm>
            <a:off x="404960" y="8185174"/>
            <a:ext cx="2520280" cy="923330"/>
          </a:xfrm>
          <a:prstGeom prst="rect">
            <a:avLst/>
          </a:prstGeom>
          <a:noFill/>
        </p:spPr>
        <p:txBody>
          <a:bodyPr wrap="square" rtlCol="0">
            <a:spAutoFit/>
          </a:bodyPr>
          <a:lstStyle/>
          <a:p>
            <a:r>
              <a:rPr kumimoji="1" lang="ja-JP" altLang="en-US" sz="1600" dirty="0" smtClean="0">
                <a:solidFill>
                  <a:srgbClr val="003300"/>
                </a:solidFill>
                <a:latin typeface="メイリオ" pitchFamily="50" charset="-128"/>
                <a:ea typeface="メイリオ" pitchFamily="50" charset="-128"/>
                <a:cs typeface="メイリオ" pitchFamily="50" charset="-128"/>
              </a:rPr>
              <a:t>工学研究院</a:t>
            </a:r>
            <a:endParaRPr kumimoji="1" lang="en-US" altLang="ja-JP" sz="1600" dirty="0" smtClean="0">
              <a:solidFill>
                <a:srgbClr val="003300"/>
              </a:solidFill>
              <a:latin typeface="メイリオ" pitchFamily="50" charset="-128"/>
              <a:ea typeface="メイリオ" pitchFamily="50" charset="-128"/>
              <a:cs typeface="メイリオ" pitchFamily="50" charset="-128"/>
            </a:endParaRPr>
          </a:p>
          <a:p>
            <a:r>
              <a:rPr lang="ja-JP" altLang="en-US" sz="2200" dirty="0" smtClean="0">
                <a:solidFill>
                  <a:srgbClr val="003300"/>
                </a:solidFill>
                <a:latin typeface="メイリオ" pitchFamily="50" charset="-128"/>
                <a:ea typeface="メイリオ" pitchFamily="50" charset="-128"/>
                <a:cs typeface="メイリオ" pitchFamily="50" charset="-128"/>
              </a:rPr>
              <a:t>オープンホール</a:t>
            </a:r>
            <a:endParaRPr lang="en-US" altLang="ja-JP" sz="2200" dirty="0" smtClean="0">
              <a:solidFill>
                <a:srgbClr val="003300"/>
              </a:solidFill>
              <a:latin typeface="メイリオ" pitchFamily="50" charset="-128"/>
              <a:ea typeface="メイリオ" pitchFamily="50" charset="-128"/>
              <a:cs typeface="メイリオ" pitchFamily="50" charset="-128"/>
            </a:endParaRPr>
          </a:p>
          <a:p>
            <a:r>
              <a:rPr lang="en-US" altLang="ja-JP" sz="1600" dirty="0" smtClean="0">
                <a:solidFill>
                  <a:srgbClr val="003300"/>
                </a:solidFill>
                <a:latin typeface="メイリオ" pitchFamily="50" charset="-128"/>
                <a:ea typeface="メイリオ" pitchFamily="50" charset="-128"/>
                <a:cs typeface="メイリオ" pitchFamily="50" charset="-128"/>
              </a:rPr>
              <a:t>[B-201]</a:t>
            </a:r>
            <a:endParaRPr kumimoji="1" lang="en-US" altLang="ja-JP" sz="1600" dirty="0" smtClean="0">
              <a:solidFill>
                <a:srgbClr val="003300"/>
              </a:solidFill>
              <a:latin typeface="メイリオ" pitchFamily="50" charset="-128"/>
              <a:ea typeface="メイリオ" pitchFamily="50" charset="-128"/>
              <a:cs typeface="メイリオ" pitchFamily="50" charset="-128"/>
            </a:endParaRPr>
          </a:p>
        </p:txBody>
      </p:sp>
      <p:sp>
        <p:nvSpPr>
          <p:cNvPr id="8" name="テキスト ボックス 7"/>
          <p:cNvSpPr txBox="1"/>
          <p:nvPr/>
        </p:nvSpPr>
        <p:spPr>
          <a:xfrm>
            <a:off x="3230464" y="8462173"/>
            <a:ext cx="3421129" cy="646331"/>
          </a:xfrm>
          <a:prstGeom prst="rect">
            <a:avLst/>
          </a:prstGeom>
          <a:noFill/>
        </p:spPr>
        <p:txBody>
          <a:bodyPr wrap="none" rtlCol="0">
            <a:spAutoFit/>
          </a:bodyPr>
          <a:lstStyle/>
          <a:p>
            <a:r>
              <a:rPr kumimoji="1" lang="ja-JP" altLang="en-US" sz="1200" dirty="0" smtClean="0">
                <a:solidFill>
                  <a:srgbClr val="003300"/>
                </a:solidFill>
                <a:latin typeface="メイリオ" pitchFamily="50" charset="-128"/>
                <a:ea typeface="メイリオ" pitchFamily="50" charset="-128"/>
                <a:cs typeface="メイリオ" pitchFamily="50" charset="-128"/>
              </a:rPr>
              <a:t>担当：工学系教育研究センター 教授  渡邊康正</a:t>
            </a:r>
            <a:endParaRPr kumimoji="1" lang="en-US" altLang="ja-JP" sz="1200" dirty="0" smtClean="0">
              <a:solidFill>
                <a:srgbClr val="003300"/>
              </a:solidFill>
              <a:latin typeface="メイリオ" pitchFamily="50" charset="-128"/>
              <a:ea typeface="メイリオ" pitchFamily="50" charset="-128"/>
              <a:cs typeface="メイリオ" pitchFamily="50" charset="-128"/>
            </a:endParaRPr>
          </a:p>
          <a:p>
            <a:r>
              <a:rPr lang="ja-JP" altLang="en-US" sz="1200" dirty="0" smtClean="0">
                <a:solidFill>
                  <a:srgbClr val="003300"/>
                </a:solidFill>
                <a:latin typeface="メイリオ" pitchFamily="50" charset="-128"/>
                <a:ea typeface="メイリオ" pitchFamily="50" charset="-128"/>
                <a:cs typeface="メイリオ" pitchFamily="50" charset="-128"/>
              </a:rPr>
              <a:t>内線：</a:t>
            </a:r>
            <a:r>
              <a:rPr lang="en-US" altLang="ja-JP" sz="1200" dirty="0" smtClean="0">
                <a:solidFill>
                  <a:srgbClr val="003300"/>
                </a:solidFill>
                <a:latin typeface="メイリオ" pitchFamily="50" charset="-128"/>
                <a:ea typeface="メイリオ" pitchFamily="50" charset="-128"/>
                <a:cs typeface="メイリオ" pitchFamily="50" charset="-128"/>
              </a:rPr>
              <a:t>6908</a:t>
            </a:r>
            <a:r>
              <a:rPr lang="ja-JP" altLang="en-US" sz="1200" dirty="0" smtClean="0">
                <a:solidFill>
                  <a:srgbClr val="003300"/>
                </a:solidFill>
                <a:latin typeface="メイリオ" pitchFamily="50" charset="-128"/>
                <a:ea typeface="メイリオ" pitchFamily="50" charset="-128"/>
                <a:cs typeface="メイリオ" pitchFamily="50" charset="-128"/>
              </a:rPr>
              <a:t>　</a:t>
            </a:r>
            <a:endParaRPr lang="en-US" altLang="ja-JP" sz="1200" dirty="0" smtClean="0">
              <a:solidFill>
                <a:srgbClr val="003300"/>
              </a:solidFill>
              <a:latin typeface="メイリオ" pitchFamily="50" charset="-128"/>
              <a:ea typeface="メイリオ" pitchFamily="50" charset="-128"/>
              <a:cs typeface="メイリオ" pitchFamily="50" charset="-128"/>
            </a:endParaRPr>
          </a:p>
          <a:p>
            <a:r>
              <a:rPr kumimoji="1" lang="en-US" altLang="ja-JP" sz="1200" dirty="0" smtClean="0">
                <a:solidFill>
                  <a:srgbClr val="003300"/>
                </a:solidFill>
                <a:latin typeface="メイリオ" pitchFamily="50" charset="-128"/>
                <a:ea typeface="メイリオ" pitchFamily="50" charset="-128"/>
                <a:cs typeface="メイリオ" pitchFamily="50" charset="-128"/>
              </a:rPr>
              <a:t>Mail</a:t>
            </a:r>
            <a:r>
              <a:rPr kumimoji="1" lang="ja-JP" altLang="en-US" sz="1200" dirty="0" smtClean="0">
                <a:solidFill>
                  <a:srgbClr val="003300"/>
                </a:solidFill>
                <a:latin typeface="メイリオ" pitchFamily="50" charset="-128"/>
                <a:ea typeface="メイリオ" pitchFamily="50" charset="-128"/>
                <a:cs typeface="メイリオ" pitchFamily="50" charset="-128"/>
              </a:rPr>
              <a:t>： </a:t>
            </a:r>
            <a:r>
              <a:rPr kumimoji="1" lang="en-US" altLang="ja-JP" sz="1200" dirty="0" smtClean="0">
                <a:solidFill>
                  <a:srgbClr val="003300"/>
                </a:solidFill>
                <a:latin typeface="メイリオ" pitchFamily="50" charset="-128"/>
                <a:ea typeface="メイリオ" pitchFamily="50" charset="-128"/>
                <a:cs typeface="メイリオ" pitchFamily="50" charset="-128"/>
              </a:rPr>
              <a:t>ceed-int@eng.hokudai.ac.jp</a:t>
            </a:r>
          </a:p>
        </p:txBody>
      </p:sp>
      <p:sp>
        <p:nvSpPr>
          <p:cNvPr id="9" name="テキスト ボックス 8"/>
          <p:cNvSpPr txBox="1"/>
          <p:nvPr/>
        </p:nvSpPr>
        <p:spPr>
          <a:xfrm>
            <a:off x="287938" y="683568"/>
            <a:ext cx="2492990" cy="369332"/>
          </a:xfrm>
          <a:prstGeom prst="rect">
            <a:avLst/>
          </a:prstGeom>
          <a:noFill/>
        </p:spPr>
        <p:txBody>
          <a:bodyPr wrap="none" rtlCol="0">
            <a:spAutoFit/>
          </a:bodyPr>
          <a:lstStyle/>
          <a:p>
            <a:r>
              <a:rPr lang="ja-JP" altLang="en-US" b="1" dirty="0" smtClean="0">
                <a:solidFill>
                  <a:srgbClr val="003300"/>
                </a:solidFill>
                <a:latin typeface="メイリオ" pitchFamily="50" charset="-128"/>
                <a:ea typeface="メイリオ" pitchFamily="50" charset="-128"/>
                <a:cs typeface="メイリオ" pitchFamily="50" charset="-128"/>
              </a:rPr>
              <a:t>平成２７年度第１学期</a:t>
            </a:r>
            <a:endParaRPr kumimoji="1" lang="ja-JP" altLang="en-US" b="1" dirty="0">
              <a:solidFill>
                <a:srgbClr val="003300"/>
              </a:solidFill>
              <a:latin typeface="メイリオ" pitchFamily="50" charset="-128"/>
              <a:ea typeface="メイリオ" pitchFamily="50" charset="-128"/>
              <a:cs typeface="メイリオ" pitchFamily="50" charset="-128"/>
            </a:endParaRPr>
          </a:p>
        </p:txBody>
      </p:sp>
      <p:sp>
        <p:nvSpPr>
          <p:cNvPr id="10" name="テキスト ボックス 9"/>
          <p:cNvSpPr txBox="1"/>
          <p:nvPr/>
        </p:nvSpPr>
        <p:spPr>
          <a:xfrm>
            <a:off x="559728" y="107504"/>
            <a:ext cx="5724644" cy="276999"/>
          </a:xfrm>
          <a:prstGeom prst="rect">
            <a:avLst/>
          </a:prstGeom>
          <a:noFill/>
        </p:spPr>
        <p:txBody>
          <a:bodyPr wrap="none" rtlCol="0">
            <a:spAutoFit/>
          </a:bodyPr>
          <a:lstStyle/>
          <a:p>
            <a:r>
              <a:rPr kumimoji="1" lang="ja-JP" altLang="en-US" sz="1200" dirty="0" smtClean="0">
                <a:solidFill>
                  <a:srgbClr val="003300"/>
                </a:solidFill>
                <a:latin typeface="メイリオ" pitchFamily="50" charset="-128"/>
                <a:ea typeface="メイリオ" pitchFamily="50" charset="-128"/>
                <a:cs typeface="メイリオ" pitchFamily="50" charset="-128"/>
              </a:rPr>
              <a:t>履修登録の有無にかかわらず、多くの学生、教職員の方の聴講を歓迎いたします</a:t>
            </a:r>
            <a:endParaRPr kumimoji="1" lang="ja-JP" altLang="en-US" sz="1200" dirty="0">
              <a:solidFill>
                <a:srgbClr val="003300"/>
              </a:solidFill>
              <a:latin typeface="メイリオ" pitchFamily="50" charset="-128"/>
              <a:ea typeface="メイリオ" pitchFamily="50" charset="-128"/>
              <a:cs typeface="メイリオ" pitchFamily="50" charset="-128"/>
            </a:endParaRPr>
          </a:p>
        </p:txBody>
      </p:sp>
      <p:sp>
        <p:nvSpPr>
          <p:cNvPr id="11" name="テキスト ボックス 10"/>
          <p:cNvSpPr txBox="1"/>
          <p:nvPr/>
        </p:nvSpPr>
        <p:spPr>
          <a:xfrm>
            <a:off x="991243" y="2123728"/>
            <a:ext cx="4852610" cy="1261884"/>
          </a:xfrm>
          <a:prstGeom prst="rect">
            <a:avLst/>
          </a:prstGeom>
          <a:noFill/>
        </p:spPr>
        <p:txBody>
          <a:bodyPr wrap="none" rtlCol="0">
            <a:spAutoFit/>
          </a:bodyPr>
          <a:lstStyle/>
          <a:p>
            <a:pPr algn="ctr"/>
            <a:r>
              <a:rPr lang="ja-JP" altLang="en-US" sz="2000" dirty="0" smtClean="0">
                <a:solidFill>
                  <a:srgbClr val="003300"/>
                </a:solidFill>
                <a:latin typeface="メイリオ" pitchFamily="50" charset="-128"/>
                <a:ea typeface="メイリオ" pitchFamily="50" charset="-128"/>
                <a:cs typeface="メイリオ" pitchFamily="50" charset="-128"/>
              </a:rPr>
              <a:t>第</a:t>
            </a:r>
            <a:r>
              <a:rPr lang="en-US" altLang="ja-JP" sz="2000" dirty="0" smtClean="0">
                <a:solidFill>
                  <a:srgbClr val="003300"/>
                </a:solidFill>
                <a:latin typeface="メイリオ" pitchFamily="50" charset="-128"/>
                <a:ea typeface="メイリオ" pitchFamily="50" charset="-128"/>
                <a:cs typeface="メイリオ" pitchFamily="50" charset="-128"/>
              </a:rPr>
              <a:t>4</a:t>
            </a:r>
            <a:r>
              <a:rPr lang="ja-JP" altLang="en-US" sz="2000" dirty="0" smtClean="0">
                <a:solidFill>
                  <a:srgbClr val="003300"/>
                </a:solidFill>
                <a:latin typeface="メイリオ" pitchFamily="50" charset="-128"/>
                <a:ea typeface="メイリオ" pitchFamily="50" charset="-128"/>
                <a:cs typeface="メイリオ" pitchFamily="50" charset="-128"/>
              </a:rPr>
              <a:t>回</a:t>
            </a:r>
            <a:r>
              <a:rPr kumimoji="1" lang="ja-JP" altLang="en-US" sz="2000" dirty="0" smtClean="0">
                <a:solidFill>
                  <a:srgbClr val="003300"/>
                </a:solidFill>
                <a:latin typeface="メイリオ" pitchFamily="50" charset="-128"/>
                <a:ea typeface="メイリオ" pitchFamily="50" charset="-128"/>
                <a:cs typeface="メイリオ" pitchFamily="50" charset="-128"/>
              </a:rPr>
              <a:t>講義</a:t>
            </a:r>
            <a:endParaRPr kumimoji="1" lang="en-US" altLang="ja-JP" sz="2000" dirty="0" smtClean="0">
              <a:solidFill>
                <a:srgbClr val="003300"/>
              </a:solidFill>
              <a:latin typeface="メイリオ" pitchFamily="50" charset="-128"/>
              <a:ea typeface="メイリオ" pitchFamily="50" charset="-128"/>
              <a:cs typeface="メイリオ" pitchFamily="50" charset="-128"/>
            </a:endParaRPr>
          </a:p>
          <a:p>
            <a:pPr algn="ctr"/>
            <a:r>
              <a:rPr lang="ja-JP" altLang="en-US" sz="2800" b="1" dirty="0" smtClean="0">
                <a:solidFill>
                  <a:srgbClr val="003300"/>
                </a:solidFill>
                <a:latin typeface="メイリオ" pitchFamily="50" charset="-128"/>
                <a:ea typeface="メイリオ" pitchFamily="50" charset="-128"/>
                <a:cs typeface="メイリオ" pitchFamily="50" charset="-128"/>
              </a:rPr>
              <a:t>環境政策を支える技術開発の</a:t>
            </a:r>
            <a:endParaRPr lang="en-US" altLang="ja-JP" sz="2800" b="1" dirty="0" smtClean="0">
              <a:solidFill>
                <a:srgbClr val="003300"/>
              </a:solidFill>
              <a:latin typeface="メイリオ" pitchFamily="50" charset="-128"/>
              <a:ea typeface="メイリオ" pitchFamily="50" charset="-128"/>
              <a:cs typeface="メイリオ" pitchFamily="50" charset="-128"/>
            </a:endParaRPr>
          </a:p>
          <a:p>
            <a:pPr algn="ctr"/>
            <a:r>
              <a:rPr lang="ja-JP" altLang="en-US" sz="2800" b="1" dirty="0" smtClean="0">
                <a:solidFill>
                  <a:srgbClr val="003300"/>
                </a:solidFill>
                <a:latin typeface="メイリオ" pitchFamily="50" charset="-128"/>
                <a:ea typeface="メイリオ" pitchFamily="50" charset="-128"/>
                <a:cs typeface="メイリオ" pitchFamily="50" charset="-128"/>
              </a:rPr>
              <a:t>位置付けと展望</a:t>
            </a:r>
            <a:endParaRPr lang="ja-JP" altLang="en-US" sz="2800" b="1" dirty="0">
              <a:solidFill>
                <a:srgbClr val="003300"/>
              </a:solidFill>
              <a:latin typeface="メイリオ" pitchFamily="50" charset="-128"/>
              <a:ea typeface="メイリオ" pitchFamily="50" charset="-128"/>
              <a:cs typeface="メイリオ" pitchFamily="50" charset="-128"/>
            </a:endParaRPr>
          </a:p>
        </p:txBody>
      </p:sp>
      <p:sp>
        <p:nvSpPr>
          <p:cNvPr id="12" name="テキスト ボックス 11"/>
          <p:cNvSpPr txBox="1"/>
          <p:nvPr/>
        </p:nvSpPr>
        <p:spPr>
          <a:xfrm>
            <a:off x="1582664" y="3347864"/>
            <a:ext cx="3672800" cy="646331"/>
          </a:xfrm>
          <a:prstGeom prst="rect">
            <a:avLst/>
          </a:prstGeom>
          <a:noFill/>
        </p:spPr>
        <p:txBody>
          <a:bodyPr wrap="none" rtlCol="0">
            <a:spAutoFit/>
          </a:bodyPr>
          <a:lstStyle/>
          <a:p>
            <a:pPr algn="ctr"/>
            <a:r>
              <a:rPr lang="zh-TW" altLang="en-US" sz="1600" b="1" dirty="0" smtClean="0">
                <a:solidFill>
                  <a:srgbClr val="003300"/>
                </a:solidFill>
                <a:latin typeface="メイリオ" pitchFamily="50" charset="-128"/>
                <a:ea typeface="メイリオ" pitchFamily="50" charset="-128"/>
                <a:cs typeface="メイリオ" pitchFamily="50" charset="-128"/>
              </a:rPr>
              <a:t>環境省地球環境局地球温暖化対策課長</a:t>
            </a:r>
            <a:endParaRPr lang="en-US" altLang="zh-TW" sz="1600" b="1" dirty="0" smtClean="0">
              <a:solidFill>
                <a:srgbClr val="003300"/>
              </a:solidFill>
              <a:latin typeface="メイリオ" pitchFamily="50" charset="-128"/>
              <a:ea typeface="メイリオ" pitchFamily="50" charset="-128"/>
              <a:cs typeface="メイリオ" pitchFamily="50" charset="-128"/>
            </a:endParaRPr>
          </a:p>
          <a:p>
            <a:pPr algn="ctr"/>
            <a:r>
              <a:rPr lang="zh-TW" altLang="en-US" sz="2000" b="1" dirty="0" smtClean="0">
                <a:solidFill>
                  <a:srgbClr val="003300"/>
                </a:solidFill>
                <a:latin typeface="メイリオ" pitchFamily="50" charset="-128"/>
                <a:ea typeface="メイリオ" pitchFamily="50" charset="-128"/>
                <a:cs typeface="メイリオ" pitchFamily="50" charset="-128"/>
              </a:rPr>
              <a:t>土居</a:t>
            </a:r>
            <a:r>
              <a:rPr lang="ja-JP" altLang="en-US" sz="2000" b="1" dirty="0" smtClean="0">
                <a:solidFill>
                  <a:srgbClr val="003300"/>
                </a:solidFill>
                <a:latin typeface="メイリオ" pitchFamily="50" charset="-128"/>
                <a:ea typeface="メイリオ" pitchFamily="50" charset="-128"/>
                <a:cs typeface="メイリオ" pitchFamily="50" charset="-128"/>
              </a:rPr>
              <a:t>　</a:t>
            </a:r>
            <a:r>
              <a:rPr lang="zh-TW" altLang="en-US" sz="2000" b="1" dirty="0" smtClean="0">
                <a:solidFill>
                  <a:srgbClr val="003300"/>
                </a:solidFill>
                <a:latin typeface="メイリオ" pitchFamily="50" charset="-128"/>
                <a:ea typeface="メイリオ" pitchFamily="50" charset="-128"/>
                <a:cs typeface="メイリオ" pitchFamily="50" charset="-128"/>
              </a:rPr>
              <a:t>健太郎</a:t>
            </a:r>
            <a:r>
              <a:rPr lang="ja-JP" altLang="en-US" sz="2000" b="1" dirty="0" smtClean="0">
                <a:solidFill>
                  <a:srgbClr val="003300"/>
                </a:solidFill>
                <a:latin typeface="メイリオ" pitchFamily="50" charset="-128"/>
                <a:ea typeface="メイリオ" pitchFamily="50" charset="-128"/>
                <a:cs typeface="メイリオ" pitchFamily="50" charset="-128"/>
              </a:rPr>
              <a:t>　氏</a:t>
            </a:r>
            <a:endParaRPr kumimoji="1" lang="ja-JP" altLang="en-US" sz="2000" b="1" dirty="0">
              <a:solidFill>
                <a:srgbClr val="003300"/>
              </a:solidFill>
              <a:latin typeface="メイリオ" pitchFamily="50" charset="-128"/>
              <a:ea typeface="メイリオ" pitchFamily="50" charset="-128"/>
              <a:cs typeface="メイリオ" pitchFamily="50" charset="-128"/>
            </a:endParaRPr>
          </a:p>
        </p:txBody>
      </p:sp>
      <p:sp>
        <p:nvSpPr>
          <p:cNvPr id="13" name="テキスト ボックス 12"/>
          <p:cNvSpPr txBox="1"/>
          <p:nvPr/>
        </p:nvSpPr>
        <p:spPr>
          <a:xfrm>
            <a:off x="403230" y="4334706"/>
            <a:ext cx="6012000" cy="1609671"/>
          </a:xfrm>
          <a:prstGeom prst="rect">
            <a:avLst/>
          </a:prstGeom>
          <a:noFill/>
        </p:spPr>
        <p:txBody>
          <a:bodyPr wrap="square" rtlCol="0">
            <a:spAutoFit/>
          </a:bodyPr>
          <a:lstStyle/>
          <a:p>
            <a:pPr>
              <a:lnSpc>
                <a:spcPct val="130000"/>
              </a:lnSpc>
              <a:spcAft>
                <a:spcPts val="600"/>
              </a:spcAft>
            </a:pPr>
            <a:r>
              <a:rPr kumimoji="1" lang="ja-JP" altLang="en-US" sz="1200" b="1" dirty="0" smtClean="0">
                <a:solidFill>
                  <a:srgbClr val="003300"/>
                </a:solidFill>
                <a:latin typeface="Meiryo UI" pitchFamily="50" charset="-128"/>
                <a:ea typeface="Meiryo UI" pitchFamily="50" charset="-128"/>
                <a:cs typeface="Meiryo UI" pitchFamily="50" charset="-128"/>
              </a:rPr>
              <a:t>土居先生からのメッセージ</a:t>
            </a:r>
            <a:endParaRPr kumimoji="1" lang="en-US" altLang="ja-JP" sz="1200" b="1" dirty="0" smtClean="0">
              <a:solidFill>
                <a:srgbClr val="003300"/>
              </a:solidFill>
              <a:latin typeface="Meiryo UI" pitchFamily="50" charset="-128"/>
              <a:ea typeface="Meiryo UI" pitchFamily="50" charset="-128"/>
              <a:cs typeface="Meiryo UI" pitchFamily="50" charset="-128"/>
            </a:endParaRPr>
          </a:p>
          <a:p>
            <a:pPr>
              <a:lnSpc>
                <a:spcPct val="130000"/>
              </a:lnSpc>
            </a:pPr>
            <a:r>
              <a:rPr lang="ja-JP" altLang="en-US" sz="1200" dirty="0" smtClean="0">
                <a:solidFill>
                  <a:srgbClr val="003300"/>
                </a:solidFill>
                <a:latin typeface="Meiryo UI" pitchFamily="50" charset="-128"/>
                <a:ea typeface="Meiryo UI" pitchFamily="50" charset="-128"/>
                <a:cs typeface="Meiryo UI" pitchFamily="50" charset="-128"/>
              </a:rPr>
              <a:t>地球温暖化、廃棄物処理等、私たちを取り巻く環境問題は広範な学問分野にまたがる複合的側面を持っており、その解明と解決には科学や技術の力が必要不可欠です。環境省では、政策の立案や実施にあたって、工学・理学はもとより、社会学や政治学等の人文分野も含め、科学的知見をフルに活用しており、その実際を政策に即して紹介します。環境を保全し、成長を続ける、持続的な発展のあり方について、皆さんと一緒に考えたいと思います。</a:t>
            </a:r>
            <a:endParaRPr lang="en-US" altLang="ja-JP" sz="1200" dirty="0">
              <a:solidFill>
                <a:srgbClr val="003300"/>
              </a:solidFill>
              <a:latin typeface="Meiryo UI" pitchFamily="50" charset="-128"/>
              <a:ea typeface="Meiryo UI" pitchFamily="50" charset="-128"/>
              <a:cs typeface="Meiryo UI" pitchFamily="50" charset="-128"/>
            </a:endParaRPr>
          </a:p>
        </p:txBody>
      </p:sp>
      <p:sp>
        <p:nvSpPr>
          <p:cNvPr id="14" name="テキスト ボックス 13"/>
          <p:cNvSpPr txBox="1"/>
          <p:nvPr/>
        </p:nvSpPr>
        <p:spPr>
          <a:xfrm>
            <a:off x="3285336" y="6569465"/>
            <a:ext cx="3132000" cy="1818959"/>
          </a:xfrm>
          <a:prstGeom prst="rect">
            <a:avLst/>
          </a:prstGeom>
          <a:noFill/>
        </p:spPr>
        <p:txBody>
          <a:bodyPr wrap="square" rtlCol="0">
            <a:spAutoFit/>
          </a:bodyPr>
          <a:lstStyle/>
          <a:p>
            <a:pPr>
              <a:lnSpc>
                <a:spcPct val="110000"/>
              </a:lnSpc>
            </a:pPr>
            <a:r>
              <a:rPr lang="ja-JP" altLang="en-US" sz="1200" b="1" dirty="0" smtClean="0">
                <a:solidFill>
                  <a:srgbClr val="003300"/>
                </a:solidFill>
                <a:latin typeface="メイリオ" pitchFamily="50" charset="-128"/>
                <a:ea typeface="メイリオ" pitchFamily="50" charset="-128"/>
                <a:cs typeface="メイリオ" pitchFamily="50" charset="-128"/>
              </a:rPr>
              <a:t>土居　健太郎　先生</a:t>
            </a:r>
            <a:endParaRPr lang="en-US" altLang="ja-JP" sz="1200" b="1" dirty="0" smtClean="0">
              <a:solidFill>
                <a:srgbClr val="003300"/>
              </a:solidFill>
              <a:latin typeface="メイリオ" pitchFamily="50" charset="-128"/>
              <a:ea typeface="メイリオ" pitchFamily="50" charset="-128"/>
              <a:cs typeface="メイリオ" pitchFamily="50" charset="-128"/>
            </a:endParaRPr>
          </a:p>
          <a:p>
            <a:pPr>
              <a:lnSpc>
                <a:spcPct val="110000"/>
              </a:lnSpc>
            </a:pPr>
            <a:r>
              <a:rPr lang="ja-JP" altLang="en-US" sz="900" dirty="0" smtClean="0">
                <a:solidFill>
                  <a:srgbClr val="003300"/>
                </a:solidFill>
                <a:latin typeface="メイリオ" pitchFamily="50" charset="-128"/>
                <a:ea typeface="メイリオ" pitchFamily="50" charset="-128"/>
                <a:cs typeface="メイリオ" pitchFamily="50" charset="-128"/>
              </a:rPr>
              <a:t>　</a:t>
            </a:r>
            <a:r>
              <a:rPr lang="en-US" altLang="ja-JP" sz="900" dirty="0" smtClean="0">
                <a:solidFill>
                  <a:srgbClr val="003300"/>
                </a:solidFill>
                <a:latin typeface="メイリオ" pitchFamily="50" charset="-128"/>
                <a:ea typeface="メイリオ" pitchFamily="50" charset="-128"/>
                <a:cs typeface="メイリオ" pitchFamily="50" charset="-128"/>
              </a:rPr>
              <a:t>1990</a:t>
            </a:r>
            <a:r>
              <a:rPr lang="ja-JP" altLang="en-US" sz="900" dirty="0" smtClean="0">
                <a:solidFill>
                  <a:srgbClr val="003300"/>
                </a:solidFill>
                <a:latin typeface="メイリオ" pitchFamily="50" charset="-128"/>
                <a:ea typeface="メイリオ" pitchFamily="50" charset="-128"/>
                <a:cs typeface="メイリオ" pitchFamily="50" charset="-128"/>
              </a:rPr>
              <a:t>年、北海道大学工学部大学院修了後、旧厚生省に入省。以降、廃棄物の処理基準の設定・運用、容器包装リサイクル法や自動車リサイクル法等のリサイクル制度の構築、環境影響評価に関する審査、クールビズなど温暖化防止を推進する国民運動を担当され、またその間、国土交通省運輸局への出向も経験されました。その後、騒音・悪臭対策を担当する大気生活環境室長、</a:t>
            </a:r>
            <a:r>
              <a:rPr lang="ja-JP" altLang="ja-JP" sz="900" dirty="0">
                <a:solidFill>
                  <a:srgbClr val="003300"/>
                </a:solidFill>
                <a:latin typeface="メイリオ" panose="020B0604030504040204" pitchFamily="50" charset="-128"/>
                <a:ea typeface="メイリオ" panose="020B0604030504040204" pitchFamily="50" charset="-128"/>
                <a:cs typeface="メイリオ" panose="020B0604030504040204" pitchFamily="50" charset="-128"/>
              </a:rPr>
              <a:t>低炭素社会推進室長</a:t>
            </a:r>
            <a:r>
              <a:rPr lang="ja-JP" altLang="en-US" sz="900" dirty="0" smtClean="0">
                <a:solidFill>
                  <a:srgbClr val="003300"/>
                </a:solidFill>
                <a:latin typeface="メイリオ" pitchFamily="50" charset="-128"/>
                <a:ea typeface="メイリオ" pitchFamily="50" charset="-128"/>
                <a:cs typeface="メイリオ" pitchFamily="50" charset="-128"/>
              </a:rPr>
              <a:t>を経て現職。温室効果ガス排出削減目標の設定や温暖化対策計画の策定、再生可能エネルギーや省エネルギーの普及などを追及する日々を送っておられます。</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817</TotalTime>
  <Words>205</Words>
  <Application>Microsoft Office PowerPoint</Application>
  <PresentationFormat>画面に合わせる (4:3)</PresentationFormat>
  <Paragraphs>23</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スライド 1</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CEED-suzuki</dc:creator>
  <cp:lastModifiedBy>CEED-suzuki</cp:lastModifiedBy>
  <cp:revision>90</cp:revision>
  <cp:lastPrinted>2015-03-24T08:26:32Z</cp:lastPrinted>
  <dcterms:created xsi:type="dcterms:W3CDTF">2015-03-16T00:40:18Z</dcterms:created>
  <dcterms:modified xsi:type="dcterms:W3CDTF">2015-04-13T01:12:20Z</dcterms:modified>
</cp:coreProperties>
</file>