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3" r:id="rId1"/>
  </p:sldMasterIdLst>
  <p:notesMasterIdLst>
    <p:notesMasterId r:id="rId10"/>
  </p:notesMasterIdLst>
  <p:handoutMasterIdLst>
    <p:handoutMasterId r:id="rId11"/>
  </p:handoutMasterIdLst>
  <p:sldIdLst>
    <p:sldId id="256" r:id="rId2"/>
    <p:sldId id="259" r:id="rId3"/>
    <p:sldId id="261" r:id="rId4"/>
    <p:sldId id="268" r:id="rId5"/>
    <p:sldId id="275" r:id="rId6"/>
    <p:sldId id="265" r:id="rId7"/>
    <p:sldId id="273" r:id="rId8"/>
    <p:sldId id="258" r:id="rId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00000"/>
    <a:srgbClr val="B71E42"/>
    <a:srgbClr val="1D633C"/>
    <a:srgbClr val="F9D3DC"/>
    <a:srgbClr val="0000CC"/>
    <a:srgbClr val="979797"/>
    <a:srgbClr val="FF99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3" autoAdjust="0"/>
    <p:restoredTop sz="98187" autoAdjust="0"/>
  </p:normalViewPr>
  <p:slideViewPr>
    <p:cSldViewPr showGuides="1">
      <p:cViewPr varScale="1">
        <p:scale>
          <a:sx n="79" d="100"/>
          <a:sy n="79" d="100"/>
        </p:scale>
        <p:origin x="1966" y="4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7D901E6-3AB0-4A71-A663-B0D9A422BE4C}"/>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eaLnBrk="1" hangingPunct="1">
              <a:defRPr sz="1200">
                <a:latin typeface="Arial" panose="020B0604020202020204" pitchFamily="34" charset="0"/>
                <a:ea typeface="ＭＳ Ｐゴシック" pitchFamily="50" charset="-128"/>
              </a:defRPr>
            </a:lvl1pPr>
          </a:lstStyle>
          <a:p>
            <a:pPr>
              <a:defRPr/>
            </a:pPr>
            <a:endParaRPr lang="en-US" altLang="ja-JP"/>
          </a:p>
        </p:txBody>
      </p:sp>
      <p:sp>
        <p:nvSpPr>
          <p:cNvPr id="51203" name="Rectangle 3">
            <a:extLst>
              <a:ext uri="{FF2B5EF4-FFF2-40B4-BE49-F238E27FC236}">
                <a16:creationId xmlns:a16="http://schemas.microsoft.com/office/drawing/2014/main" id="{6E1E1620-DED2-4D85-B587-E3417E981892}"/>
              </a:ext>
            </a:extLst>
          </p:cNvPr>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1" hangingPunct="1">
              <a:defRPr sz="1200">
                <a:latin typeface="Arial" panose="020B0604020202020204" pitchFamily="34" charset="0"/>
                <a:ea typeface="ＭＳ Ｐゴシック" pitchFamily="50" charset="-128"/>
              </a:defRPr>
            </a:lvl1pPr>
          </a:lstStyle>
          <a:p>
            <a:pPr>
              <a:defRPr/>
            </a:pPr>
            <a:endParaRPr lang="en-US" altLang="ja-JP"/>
          </a:p>
        </p:txBody>
      </p:sp>
      <p:sp>
        <p:nvSpPr>
          <p:cNvPr id="51204" name="Rectangle 4">
            <a:extLst>
              <a:ext uri="{FF2B5EF4-FFF2-40B4-BE49-F238E27FC236}">
                <a16:creationId xmlns:a16="http://schemas.microsoft.com/office/drawing/2014/main" id="{AAE51E4B-47E4-4DD0-B79F-0A2E506CC623}"/>
              </a:ext>
            </a:extLst>
          </p:cNvPr>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eaLnBrk="1" hangingPunct="1">
              <a:defRPr sz="1200">
                <a:latin typeface="Arial" panose="020B0604020202020204" pitchFamily="34" charset="0"/>
                <a:ea typeface="ＭＳ Ｐゴシック" pitchFamily="50" charset="-128"/>
              </a:defRPr>
            </a:lvl1pPr>
          </a:lstStyle>
          <a:p>
            <a:pPr>
              <a:defRPr/>
            </a:pPr>
            <a:endParaRPr lang="en-US" altLang="ja-JP"/>
          </a:p>
        </p:txBody>
      </p:sp>
      <p:sp>
        <p:nvSpPr>
          <p:cNvPr id="51205" name="Rectangle 5">
            <a:extLst>
              <a:ext uri="{FF2B5EF4-FFF2-40B4-BE49-F238E27FC236}">
                <a16:creationId xmlns:a16="http://schemas.microsoft.com/office/drawing/2014/main" id="{C233EF58-6799-4535-B9ED-9978B0CD7F1C}"/>
              </a:ext>
            </a:extLst>
          </p:cNvPr>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eaLnBrk="1" hangingPunct="1">
              <a:defRPr sz="1200"/>
            </a:lvl1pPr>
          </a:lstStyle>
          <a:p>
            <a:pPr>
              <a:defRPr/>
            </a:pPr>
            <a:fld id="{7464D303-D3CA-4199-BFB1-59CA1499AEA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F06380F-9DB1-45F7-A255-31D9E59935B8}" type="datetimeFigureOut">
              <a:rPr kumimoji="1" lang="ja-JP" altLang="en-US" smtClean="0"/>
              <a:t>2024/9/17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9D971D1-6E3E-43F2-BC91-6925E64EAB05}" type="slidenum">
              <a:rPr kumimoji="1" lang="ja-JP" altLang="en-US" smtClean="0"/>
              <a:t>‹#›</a:t>
            </a:fld>
            <a:endParaRPr kumimoji="1" lang="ja-JP" altLang="en-US"/>
          </a:p>
        </p:txBody>
      </p:sp>
    </p:spTree>
    <p:extLst>
      <p:ext uri="{BB962C8B-B14F-4D97-AF65-F5344CB8AC3E}">
        <p14:creationId xmlns:p14="http://schemas.microsoft.com/office/powerpoint/2010/main" val="26654684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D971D1-6E3E-43F2-BC91-6925E64EAB05}" type="slidenum">
              <a:rPr kumimoji="1" lang="ja-JP" altLang="en-US" smtClean="0"/>
              <a:t>3</a:t>
            </a:fld>
            <a:endParaRPr kumimoji="1" lang="ja-JP" altLang="en-US"/>
          </a:p>
        </p:txBody>
      </p:sp>
    </p:spTree>
    <p:extLst>
      <p:ext uri="{BB962C8B-B14F-4D97-AF65-F5344CB8AC3E}">
        <p14:creationId xmlns:p14="http://schemas.microsoft.com/office/powerpoint/2010/main" val="125515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ja-JP"/>
          </a:p>
        </p:txBody>
      </p:sp>
      <p:sp>
        <p:nvSpPr>
          <p:cNvPr id="6" name="Slide Number Placeholder 5"/>
          <p:cNvSpPr>
            <a:spLocks noGrp="1"/>
          </p:cNvSpPr>
          <p:nvPr>
            <p:ph type="sldNum" sz="quarter" idx="12"/>
          </p:nvPr>
        </p:nvSpPr>
        <p:spPr>
          <a:xfrm>
            <a:off x="1434703" y="798973"/>
            <a:ext cx="802005" cy="503578"/>
          </a:xfrm>
        </p:spPr>
        <p:txBody>
          <a:bodyPr/>
          <a:lstStyle/>
          <a:p>
            <a:pPr>
              <a:defRPr/>
            </a:pPr>
            <a:fld id="{D3033B76-858E-4975-B5CA-B157218941AD}" type="slidenum">
              <a:rPr lang="en-US" altLang="ja-JP" smtClean="0"/>
              <a:pPr>
                <a:defRPr/>
              </a:pPr>
              <a:t>‹#›</a:t>
            </a:fld>
            <a:endParaRPr lang="en-US" altLang="ja-JP"/>
          </a:p>
        </p:txBody>
      </p:sp>
    </p:spTree>
    <p:extLst>
      <p:ext uri="{BB962C8B-B14F-4D97-AF65-F5344CB8AC3E}">
        <p14:creationId xmlns:p14="http://schemas.microsoft.com/office/powerpoint/2010/main" val="2547417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D4A0A7-FE17-453F-88A6-0CB29116FDB3}" type="slidenum">
              <a:rPr lang="en-US" altLang="ja-JP" smtClean="0"/>
              <a:pPr>
                <a:defRPr/>
              </a:pPr>
              <a:t>‹#›</a:t>
            </a:fld>
            <a:endParaRPr lang="en-US" altLang="ja-JP"/>
          </a:p>
        </p:txBody>
      </p:sp>
    </p:spTree>
    <p:extLst>
      <p:ext uri="{BB962C8B-B14F-4D97-AF65-F5344CB8AC3E}">
        <p14:creationId xmlns:p14="http://schemas.microsoft.com/office/powerpoint/2010/main" val="205908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F24A725-507C-4ED8-A4DA-86A8FF3A7515}" type="slidenum">
              <a:rPr lang="en-US" altLang="ja-JP" smtClean="0"/>
              <a:pPr>
                <a:defRPr/>
              </a:pPr>
              <a:t>‹#›</a:t>
            </a:fld>
            <a:endParaRPr lang="en-US" altLang="ja-JP"/>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71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7B06E80-F17E-4896-88BD-E3253D9BA098}" type="slidenum">
              <a:rPr lang="en-US" altLang="ja-JP" smtClean="0"/>
              <a:pPr>
                <a:defRPr/>
              </a:pPr>
              <a:t>‹#›</a:t>
            </a:fld>
            <a:endParaRPr lang="en-US" altLang="ja-JP"/>
          </a:p>
        </p:txBody>
      </p:sp>
      <p:cxnSp>
        <p:nvCxnSpPr>
          <p:cNvPr id="33" name="Straight Connector 32"/>
          <p:cNvCxnSpPr/>
          <p:nvPr/>
        </p:nvCxnSpPr>
        <p:spPr>
          <a:xfrm>
            <a:off x="179512" y="692696"/>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006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F9211B-C055-402F-A62D-369C9DC2830F}" type="slidenum">
              <a:rPr lang="en-US" altLang="ja-JP" smtClean="0"/>
              <a:pPr>
                <a:defRPr/>
              </a:pPr>
              <a:t>‹#›</a:t>
            </a:fld>
            <a:endParaRPr lang="en-US" altLang="ja-JP"/>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963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85AF6B4-6934-4E4E-A342-466D66B92D34}" type="slidenum">
              <a:rPr lang="en-US" altLang="ja-JP" smtClean="0"/>
              <a:pPr>
                <a:defRPr/>
              </a:pPr>
              <a:t>‹#›</a:t>
            </a:fld>
            <a:endParaRPr lang="en-US" altLang="ja-JP"/>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31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443491" y="2824270"/>
            <a:ext cx="312576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889182" y="2821491"/>
            <a:ext cx="31256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7381A8F-B819-40FE-8CC2-D9D8A6C5C133}" type="slidenum">
              <a:rPr lang="en-US" altLang="ja-JP" smtClean="0"/>
              <a:pPr>
                <a:defRPr/>
              </a:pPr>
              <a:t>‹#›</a:t>
            </a:fld>
            <a:endParaRPr lang="en-US" altLang="ja-JP"/>
          </a:p>
        </p:txBody>
      </p:sp>
    </p:spTree>
    <p:extLst>
      <p:ext uri="{BB962C8B-B14F-4D97-AF65-F5344CB8AC3E}">
        <p14:creationId xmlns:p14="http://schemas.microsoft.com/office/powerpoint/2010/main" val="139524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C0E4A16-2EE5-4B9C-A45A-D261D9C8CD7F}" type="slidenum">
              <a:rPr lang="en-US" altLang="ja-JP" smtClean="0"/>
              <a:pPr>
                <a:defRPr/>
              </a:pPr>
              <a:t>‹#›</a:t>
            </a:fld>
            <a:endParaRPr lang="en-US" altLang="ja-JP"/>
          </a:p>
        </p:txBody>
      </p:sp>
    </p:spTree>
    <p:extLst>
      <p:ext uri="{BB962C8B-B14F-4D97-AF65-F5344CB8AC3E}">
        <p14:creationId xmlns:p14="http://schemas.microsoft.com/office/powerpoint/2010/main" val="3523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91DA7442-0894-4420-858F-79C81D110FEB}" type="slidenum">
              <a:rPr lang="en-US" altLang="ja-JP" smtClean="0"/>
              <a:pPr>
                <a:defRPr/>
              </a:pPr>
              <a:t>‹#›</a:t>
            </a:fld>
            <a:endParaRPr lang="en-US" altLang="ja-JP"/>
          </a:p>
        </p:txBody>
      </p:sp>
    </p:spTree>
    <p:extLst>
      <p:ext uri="{BB962C8B-B14F-4D97-AF65-F5344CB8AC3E}">
        <p14:creationId xmlns:p14="http://schemas.microsoft.com/office/powerpoint/2010/main" val="212047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49C5B96B-EFB8-4B99-9680-4AD36AAEA494}" type="slidenum">
              <a:rPr lang="en-US" altLang="ja-JP" smtClean="0"/>
              <a:pPr>
                <a:defRPr/>
              </a:pPr>
              <a:t>‹#›</a:t>
            </a:fld>
            <a:endParaRPr lang="en-US" altLang="ja-JP"/>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492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461A861-E799-4BCD-9294-A20CAEB32CEF}" type="slidenum">
              <a:rPr lang="en-US" altLang="ja-JP" smtClean="0"/>
              <a:pPr>
                <a:defRPr/>
              </a:pPr>
              <a:t>‹#›</a:t>
            </a:fld>
            <a:endParaRPr lang="en-US" altLang="ja-JP"/>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510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8F24A725-507C-4ED8-A4DA-86A8FF3A7515}" type="slidenum">
              <a:rPr lang="en-US" altLang="ja-JP" smtClean="0"/>
              <a:pPr>
                <a:defRPr/>
              </a:pPr>
              <a:t>‹#›</a:t>
            </a:fld>
            <a:endParaRPr lang="en-US" altLang="ja-JP"/>
          </a:p>
        </p:txBody>
      </p:sp>
    </p:spTree>
    <p:extLst>
      <p:ext uri="{BB962C8B-B14F-4D97-AF65-F5344CB8AC3E}">
        <p14:creationId xmlns:p14="http://schemas.microsoft.com/office/powerpoint/2010/main" val="335637015"/>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ftr="0" dt="0"/>
  <p:txStyles>
    <p:titleStyle>
      <a:lvl1pPr algn="l" defTabSz="6858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aisyusystem.finance.hokudai.ac.j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aisyusystem.finance.hokudai.ac.j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920022-3A34-468B-A149-E7F45407A33E}"/>
              </a:ext>
            </a:extLst>
          </p:cNvPr>
          <p:cNvSpPr>
            <a:spLocks noGrp="1" noChangeArrowheads="1"/>
          </p:cNvSpPr>
          <p:nvPr>
            <p:ph type="ctrTitle"/>
          </p:nvPr>
        </p:nvSpPr>
        <p:spPr>
          <a:xfrm>
            <a:off x="1043608" y="1268760"/>
            <a:ext cx="7778849" cy="2808312"/>
          </a:xfrm>
        </p:spPr>
        <p:txBody>
          <a:bodyPr>
            <a:normAutofit/>
          </a:bodyPr>
          <a:lstStyle/>
          <a:p>
            <a:pPr eaLnBrk="1" hangingPunct="1"/>
            <a:r>
              <a:rPr lang="ja-JP" altLang="en-US" sz="3800" dirty="0">
                <a:latin typeface="Meiryo UI" panose="020B0604030504040204" pitchFamily="50" charset="-128"/>
                <a:ea typeface="Meiryo UI" panose="020B0604030504040204" pitchFamily="50" charset="-128"/>
              </a:rPr>
              <a:t>インターンシップ生支援学生について</a:t>
            </a:r>
            <a:br>
              <a:rPr lang="ja-JP" altLang="en-US" sz="3800" dirty="0">
                <a:latin typeface="Meiryo UI" panose="020B0604030504040204" pitchFamily="50" charset="-128"/>
                <a:ea typeface="Meiryo UI" panose="020B0604030504040204" pitchFamily="50" charset="-128"/>
              </a:rPr>
            </a:b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a:t>
            </a:r>
            <a:br>
              <a:rPr lang="en-US" altLang="ja-JP" sz="1200" dirty="0">
                <a:latin typeface="Meiryo UI" panose="020B0604030504040204" pitchFamily="50" charset="-128"/>
                <a:ea typeface="Meiryo UI" panose="020B0604030504040204" pitchFamily="50" charset="-128"/>
              </a:rPr>
            </a:br>
            <a:endParaRPr lang="ja-JP" altLang="en-US" sz="3200" dirty="0">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C1F6A024-519D-4899-BF19-F2861297D864}"/>
              </a:ext>
            </a:extLst>
          </p:cNvPr>
          <p:cNvSpPr txBox="1">
            <a:spLocks noChangeArrowheads="1"/>
          </p:cNvSpPr>
          <p:nvPr/>
        </p:nvSpPr>
        <p:spPr>
          <a:xfrm>
            <a:off x="6168782" y="5445224"/>
            <a:ext cx="2953122" cy="647923"/>
          </a:xfrm>
          <a:prstGeom prst="rect">
            <a:avLst/>
          </a:prstGeom>
        </p:spPr>
        <p:txBody>
          <a:bodyPr vert="horz" lIns="91440" tIns="91440" rIns="91440" bIns="91440" rtlCol="0" anchor="ctr" anchorCtr="1">
            <a:norm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kumimoji="1"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9pPr>
          </a:lstStyle>
          <a:p>
            <a:pPr algn="ctr">
              <a:lnSpc>
                <a:spcPct val="90000"/>
              </a:lnSpc>
              <a:defRPr/>
            </a:pPr>
            <a:r>
              <a:rPr lang="en-US" altLang="ja-JP" sz="3000" dirty="0">
                <a:uFill>
                  <a:solidFill>
                    <a:srgbClr val="FF0000"/>
                  </a:solidFill>
                </a:uFill>
                <a:latin typeface="Meiryo UI" panose="020B0604030504040204" pitchFamily="50" charset="-128"/>
                <a:ea typeface="Meiryo UI" panose="020B0604030504040204" pitchFamily="50" charset="-128"/>
              </a:rPr>
              <a:t>CEED</a:t>
            </a:r>
            <a:endParaRPr lang="ja-JP" altLang="en-US" sz="3000" dirty="0">
              <a:uFill>
                <a:solidFill>
                  <a:srgbClr val="FF0000"/>
                </a:solidFill>
              </a:uFill>
              <a:latin typeface="Meiryo UI" panose="020B0604030504040204" pitchFamily="50" charset="-128"/>
              <a:ea typeface="Meiryo UI" panose="020B0604030504040204" pitchFamily="50"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1D57AB-3CA3-4729-BD22-B4603860F539}"/>
              </a:ext>
            </a:extLst>
          </p:cNvPr>
          <p:cNvSpPr>
            <a:spLocks noGrp="1" noChangeArrowheads="1"/>
          </p:cNvSpPr>
          <p:nvPr>
            <p:ph type="title"/>
          </p:nvPr>
        </p:nvSpPr>
        <p:spPr>
          <a:xfrm>
            <a:off x="133350" y="141289"/>
            <a:ext cx="8229600" cy="551408"/>
          </a:xfrm>
        </p:spPr>
        <p:txBody>
          <a:bodyPr>
            <a:normAutofit fontScale="90000"/>
          </a:bodyPr>
          <a:lstStyle/>
          <a:p>
            <a:pPr eaLnBrk="1" hangingPunct="1"/>
            <a:r>
              <a:rPr lang="ja-JP" altLang="en-US" sz="3600" dirty="0">
                <a:latin typeface="Meiryo UI" panose="020B0604030504040204" pitchFamily="50" charset="-128"/>
                <a:ea typeface="Meiryo UI" panose="020B0604030504040204" pitchFamily="50" charset="-128"/>
              </a:rPr>
              <a:t>事業の内容</a:t>
            </a:r>
          </a:p>
        </p:txBody>
      </p:sp>
      <p:sp>
        <p:nvSpPr>
          <p:cNvPr id="5123" name="Rectangle 3">
            <a:extLst>
              <a:ext uri="{FF2B5EF4-FFF2-40B4-BE49-F238E27FC236}">
                <a16:creationId xmlns:a16="http://schemas.microsoft.com/office/drawing/2014/main" id="{96C0B9DA-A5D1-43E3-A5F6-9168EC1AC234}"/>
              </a:ext>
            </a:extLst>
          </p:cNvPr>
          <p:cNvSpPr>
            <a:spLocks noGrp="1" noChangeArrowheads="1"/>
          </p:cNvSpPr>
          <p:nvPr>
            <p:ph idx="1"/>
          </p:nvPr>
        </p:nvSpPr>
        <p:spPr>
          <a:xfrm>
            <a:off x="0" y="893915"/>
            <a:ext cx="9144000" cy="5689600"/>
          </a:xfrm>
        </p:spPr>
        <p:txBody>
          <a:bodyPr>
            <a:noAutofit/>
          </a:bodyPr>
          <a:lstStyle/>
          <a:p>
            <a:pPr eaLnBrk="1" hangingPunct="1">
              <a:buFont typeface="Wingdings" panose="05000000000000000000" pitchFamily="2" charset="2"/>
              <a:buNone/>
              <a:defRPr/>
            </a:pPr>
            <a:r>
              <a:rPr lang="en-US" altLang="ja-JP" sz="1600" b="1" dirty="0">
                <a:solidFill>
                  <a:srgbClr val="000000"/>
                </a:solidFill>
                <a:latin typeface="Meiryo UI" panose="020B0604030504040204" pitchFamily="50" charset="-128"/>
                <a:ea typeface="Meiryo UI" panose="020B0604030504040204" pitchFamily="50" charset="-128"/>
              </a:rPr>
              <a:t>1</a:t>
            </a:r>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形式</a:t>
            </a:r>
            <a:endParaRPr lang="en-US" altLang="ja-JP" sz="1600" b="1" dirty="0">
              <a:latin typeface="Meiryo UI" panose="020B0604030504040204" pitchFamily="50" charset="-128"/>
              <a:ea typeface="Meiryo UI" panose="020B0604030504040204" pitchFamily="50" charset="-128"/>
            </a:endParaRPr>
          </a:p>
          <a:p>
            <a:pPr marL="0" indent="0">
              <a:buNone/>
              <a:defRPr/>
            </a:pPr>
            <a:r>
              <a:rPr lang="ja-JP" altLang="en-US" sz="1600" u="sng" dirty="0">
                <a:latin typeface="Meiryo UI" panose="020B0604030504040204" pitchFamily="50" charset="-128"/>
                <a:ea typeface="Meiryo UI" panose="020B0604030504040204" pitchFamily="50" charset="-128"/>
              </a:rPr>
              <a:t>特別聴講学生として</a:t>
            </a:r>
            <a:r>
              <a:rPr lang="ja-JP" altLang="en-US" sz="1600" dirty="0">
                <a:latin typeface="Meiryo UI" panose="020B0604030504040204" pitchFamily="50" charset="-128"/>
                <a:ea typeface="Meiryo UI" panose="020B0604030504040204" pitchFamily="50" charset="-128"/>
              </a:rPr>
              <a:t>渡日する外国人留学生（以下、インターンシップ生と呼ぶ）に対し学生がついて、渡日後必要な諸手続き（“サポートの内容”参照）をインターンシップ生支援学生としてサポートするものです。担当時間数は、インターンシップ生の受入期間内で最大</a:t>
            </a:r>
            <a:r>
              <a:rPr lang="en-US" altLang="ja-JP" b="1" dirty="0">
                <a:solidFill>
                  <a:srgbClr val="FF0000"/>
                </a:solidFill>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時間とします。</a:t>
            </a:r>
            <a:endParaRPr lang="en-US" altLang="ja-JP" sz="1600" dirty="0">
              <a:latin typeface="Meiryo UI" panose="020B0604030504040204" pitchFamily="50" charset="-128"/>
              <a:ea typeface="Meiryo UI" panose="020B0604030504040204" pitchFamily="50" charset="-128"/>
            </a:endParaRPr>
          </a:p>
          <a:p>
            <a:pPr marL="0" indent="0" eaLnBrk="1" hangingPunct="1">
              <a:spcBef>
                <a:spcPts val="0"/>
              </a:spcBef>
              <a:buFont typeface="Wingdings" panose="05000000000000000000" pitchFamily="2" charset="2"/>
              <a:buNone/>
              <a:defRPr/>
            </a:pPr>
            <a:r>
              <a:rPr lang="ja-JP" altLang="en-US" sz="1600" dirty="0">
                <a:solidFill>
                  <a:srgbClr val="FF0000"/>
                </a:solidFill>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a:p>
            <a:pPr eaLnBrk="1" hangingPunct="1">
              <a:buClr>
                <a:srgbClr val="00007D"/>
              </a:buClr>
              <a:buFont typeface="Wingdings" panose="05000000000000000000" pitchFamily="2" charset="2"/>
              <a:buNone/>
              <a:defRPr/>
            </a:pPr>
            <a:r>
              <a:rPr lang="en-US" altLang="ja-JP" sz="1600" b="1" dirty="0">
                <a:solidFill>
                  <a:srgbClr val="000000"/>
                </a:solidFill>
                <a:latin typeface="Meiryo UI" panose="020B0604030504040204" pitchFamily="50" charset="-128"/>
                <a:ea typeface="Meiryo UI" panose="020B0604030504040204" pitchFamily="50" charset="-128"/>
              </a:rPr>
              <a:t>2</a:t>
            </a:r>
            <a:r>
              <a:rPr lang="ja-JP" altLang="en-US" sz="1600" b="1" dirty="0">
                <a:solidFill>
                  <a:srgbClr val="000000"/>
                </a:solidFill>
                <a:latin typeface="Meiryo UI" panose="020B0604030504040204" pitchFamily="50" charset="-128"/>
                <a:ea typeface="Meiryo UI" panose="020B0604030504040204" pitchFamily="50" charset="-128"/>
              </a:rPr>
              <a:t>）資格</a:t>
            </a:r>
            <a:endParaRPr lang="en-US" altLang="ja-JP" sz="1600" b="1" dirty="0">
              <a:solidFill>
                <a:srgbClr val="000000"/>
              </a:solidFill>
              <a:latin typeface="Meiryo UI" panose="020B0604030504040204" pitchFamily="50" charset="-128"/>
              <a:ea typeface="Meiryo UI" panose="020B0604030504040204" pitchFamily="50" charset="-128"/>
            </a:endParaRPr>
          </a:p>
          <a:p>
            <a:pPr marL="0" indent="0" eaLnBrk="1" hangingPunct="1">
              <a:buClr>
                <a:srgbClr val="00007D"/>
              </a:buClr>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インターンシップ生支援学生</a:t>
            </a:r>
            <a:r>
              <a:rPr lang="ja-JP" altLang="en-US" sz="1600" dirty="0">
                <a:solidFill>
                  <a:srgbClr val="000000"/>
                </a:solidFill>
                <a:latin typeface="Meiryo UI" panose="020B0604030504040204" pitchFamily="50" charset="-128"/>
                <a:ea typeface="Meiryo UI" panose="020B0604030504040204" pitchFamily="50" charset="-128"/>
              </a:rPr>
              <a:t>は、既に本学に在籍している学生であれば正規生・非正規生及び日本人・外国人を問いませんが、</a:t>
            </a:r>
            <a:r>
              <a:rPr lang="ja-JP" altLang="en-US" sz="1600" u="sng" dirty="0">
                <a:solidFill>
                  <a:srgbClr val="000000"/>
                </a:solidFill>
                <a:latin typeface="Meiryo UI" panose="020B0604030504040204" pitchFamily="50" charset="-128"/>
                <a:ea typeface="Meiryo UI" panose="020B0604030504040204" pitchFamily="50" charset="-128"/>
              </a:rPr>
              <a:t>大学窓口等での手続きをサポートできるだけの</a:t>
            </a:r>
            <a:r>
              <a:rPr lang="ja-JP" altLang="en-US" sz="1600" u="sng" dirty="0">
                <a:solidFill>
                  <a:srgbClr val="FF0000"/>
                </a:solidFill>
                <a:latin typeface="Meiryo UI" panose="020B0604030504040204" pitchFamily="50" charset="-128"/>
                <a:ea typeface="Meiryo UI" panose="020B0604030504040204" pitchFamily="50" charset="-128"/>
              </a:rPr>
              <a:t>日本語力を有し</a:t>
            </a:r>
            <a:r>
              <a:rPr lang="ja-JP" altLang="en-US" sz="1600" u="sng" dirty="0">
                <a:solidFill>
                  <a:srgbClr val="000000"/>
                </a:solidFill>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渡日する留学生とコミュニケーションが取れる言語力のある</a:t>
            </a:r>
            <a:r>
              <a:rPr lang="ja-JP" altLang="en-US" sz="1600" u="sng" dirty="0">
                <a:solidFill>
                  <a:srgbClr val="000000"/>
                </a:solidFill>
                <a:latin typeface="Meiryo UI" panose="020B0604030504040204" pitchFamily="50" charset="-128"/>
                <a:ea typeface="Meiryo UI" panose="020B0604030504040204" pitchFamily="50" charset="-128"/>
              </a:rPr>
              <a:t>学生</a:t>
            </a:r>
            <a:r>
              <a:rPr lang="ja-JP" altLang="en-US" sz="1600" dirty="0">
                <a:solidFill>
                  <a:srgbClr val="000000"/>
                </a:solidFill>
                <a:latin typeface="Meiryo UI" panose="020B0604030504040204" pitchFamily="50" charset="-128"/>
                <a:ea typeface="Meiryo UI" panose="020B0604030504040204" pitchFamily="50" charset="-128"/>
              </a:rPr>
              <a:t>を、受入指導教員の判断で選任することとします。</a:t>
            </a:r>
            <a:endParaRPr lang="en-US" altLang="ja-JP" sz="1600" dirty="0">
              <a:solidFill>
                <a:srgbClr val="000000"/>
              </a:solidFill>
              <a:latin typeface="Meiryo UI" panose="020B0604030504040204" pitchFamily="50" charset="-128"/>
              <a:ea typeface="Meiryo UI" panose="020B0604030504040204" pitchFamily="50" charset="-128"/>
            </a:endParaRPr>
          </a:p>
          <a:p>
            <a:pPr marL="0" indent="0" eaLnBrk="1" hangingPunct="1">
              <a:spcBef>
                <a:spcPts val="0"/>
              </a:spcBef>
              <a:buClr>
                <a:srgbClr val="00007D"/>
              </a:buClr>
              <a:buFont typeface="Wingdings" panose="05000000000000000000" pitchFamily="2" charset="2"/>
              <a:buNone/>
              <a:defRPr/>
            </a:pPr>
            <a:r>
              <a:rPr lang="ja-JP" altLang="en-US" sz="1600" dirty="0">
                <a:solidFill>
                  <a:srgbClr val="000000"/>
                </a:solidFill>
                <a:latin typeface="Meiryo UI" panose="020B0604030504040204" pitchFamily="50" charset="-128"/>
                <a:ea typeface="Meiryo UI" panose="020B0604030504040204" pitchFamily="50" charset="-128"/>
              </a:rPr>
              <a:t>なお、既に渡日している留学生に関しては、</a:t>
            </a:r>
            <a:r>
              <a:rPr lang="ja-JP" altLang="en-US" sz="1600" dirty="0">
                <a:solidFill>
                  <a:srgbClr val="FF0000"/>
                </a:solidFill>
                <a:latin typeface="Meiryo UI" panose="020B0604030504040204" pitchFamily="50" charset="-128"/>
                <a:ea typeface="Meiryo UI" panose="020B0604030504040204" pitchFamily="50" charset="-128"/>
              </a:rPr>
              <a:t>資格外活動許可</a:t>
            </a:r>
            <a:r>
              <a:rPr lang="ja-JP" altLang="en-US" sz="1600" dirty="0">
                <a:solidFill>
                  <a:srgbClr val="000000"/>
                </a:solidFill>
                <a:latin typeface="Meiryo UI" panose="020B0604030504040204" pitchFamily="50" charset="-128"/>
                <a:ea typeface="Meiryo UI" panose="020B0604030504040204" pitchFamily="50" charset="-128"/>
              </a:rPr>
              <a:t>を有していることが条件です。</a:t>
            </a:r>
            <a:endParaRPr lang="en-US" altLang="ja-JP" sz="1600" dirty="0">
              <a:solidFill>
                <a:srgbClr val="000000"/>
              </a:solidFill>
              <a:latin typeface="Meiryo UI" panose="020B0604030504040204" pitchFamily="50" charset="-128"/>
              <a:ea typeface="Meiryo UI" panose="020B0604030504040204" pitchFamily="50" charset="-128"/>
            </a:endParaRPr>
          </a:p>
          <a:p>
            <a:pPr marL="0" indent="0" eaLnBrk="1" hangingPunct="1">
              <a:spcBef>
                <a:spcPts val="0"/>
              </a:spcBef>
              <a:buClr>
                <a:srgbClr val="00007D"/>
              </a:buClr>
              <a:buFont typeface="Wingdings" panose="05000000000000000000" pitchFamily="2" charset="2"/>
              <a:buNone/>
              <a:defRPr/>
            </a:pPr>
            <a:endParaRPr lang="en-US" altLang="ja-JP" sz="1600" b="1" dirty="0">
              <a:latin typeface="Meiryo UI" panose="020B0604030504040204" pitchFamily="50" charset="-128"/>
              <a:ea typeface="Meiryo UI" panose="020B0604030504040204" pitchFamily="50" charset="-128"/>
            </a:endParaRPr>
          </a:p>
          <a:p>
            <a:pPr eaLnBrk="1" hangingPunct="1">
              <a:buFont typeface="Wingdings" panose="05000000000000000000" pitchFamily="2" charset="2"/>
              <a:buNone/>
              <a:defRPr/>
            </a:pP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）謝金</a:t>
            </a:r>
            <a:endParaRPr lang="en-US" altLang="ja-JP" sz="1600" b="1" dirty="0">
              <a:latin typeface="Meiryo UI" panose="020B0604030504040204" pitchFamily="50" charset="-128"/>
              <a:ea typeface="Meiryo UI" panose="020B0604030504040204" pitchFamily="50" charset="-128"/>
            </a:endParaRPr>
          </a:p>
          <a:p>
            <a:pPr eaLnBrk="1" hangingPunct="1">
              <a:buFont typeface="Wingdings" panose="05000000000000000000" pitchFamily="2" charset="2"/>
              <a:buNone/>
              <a:defRPr/>
            </a:pPr>
            <a:r>
              <a:rPr lang="en-US" altLang="ja-JP" sz="1600" dirty="0">
                <a:uFill>
                  <a:solidFill>
                    <a:srgbClr val="0070C0"/>
                  </a:solidFill>
                </a:uFill>
                <a:latin typeface="Meiryo UI" panose="020B0604030504040204" pitchFamily="50" charset="-128"/>
                <a:ea typeface="Meiryo UI" panose="020B0604030504040204" pitchFamily="50" charset="-128"/>
              </a:rPr>
              <a:t>1</a:t>
            </a:r>
            <a:r>
              <a:rPr lang="ja-JP" altLang="en-US" sz="1600" dirty="0">
                <a:uFill>
                  <a:solidFill>
                    <a:srgbClr val="0070C0"/>
                  </a:solidFill>
                </a:uFill>
                <a:latin typeface="Meiryo UI" panose="020B0604030504040204" pitchFamily="50" charset="-128"/>
                <a:ea typeface="Meiryo UI" panose="020B0604030504040204" pitchFamily="50" charset="-128"/>
              </a:rPr>
              <a:t>時間　</a:t>
            </a:r>
            <a:r>
              <a:rPr lang="en-US" altLang="ja-JP" sz="1600" b="1" dirty="0">
                <a:solidFill>
                  <a:srgbClr val="FF0000"/>
                </a:solidFill>
                <a:uFill>
                  <a:solidFill>
                    <a:srgbClr val="0070C0"/>
                  </a:solidFill>
                </a:uFill>
                <a:latin typeface="Meiryo UI" panose="020B0604030504040204" pitchFamily="50" charset="-128"/>
                <a:ea typeface="Meiryo UI" panose="020B0604030504040204" pitchFamily="50" charset="-128"/>
              </a:rPr>
              <a:t>1,060</a:t>
            </a:r>
            <a:r>
              <a:rPr lang="ja-JP" altLang="en-US" sz="1600" dirty="0">
                <a:uFill>
                  <a:solidFill>
                    <a:srgbClr val="0070C0"/>
                  </a:solidFill>
                </a:uFill>
                <a:latin typeface="Meiryo UI" panose="020B0604030504040204" pitchFamily="50" charset="-128"/>
                <a:ea typeface="Meiryo UI" panose="020B0604030504040204" pitchFamily="50" charset="-128"/>
              </a:rPr>
              <a:t>円（税控除前・大学院・学部レベル問わず同額）</a:t>
            </a:r>
          </a:p>
          <a:p>
            <a:pPr eaLnBrk="1" hangingPunct="1">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a:t>
            </a:r>
            <a:endParaRPr lang="en-US" altLang="ja-JP" sz="1600" u="sng" dirty="0">
              <a:solidFill>
                <a:srgbClr val="FF0000"/>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3F34C37-39AE-4123-A32A-D26E92D19D90}"/>
              </a:ext>
            </a:extLst>
          </p:cNvPr>
          <p:cNvSpPr>
            <a:spLocks noGrp="1"/>
          </p:cNvSpPr>
          <p:nvPr>
            <p:ph type="sldNum" sz="quarter" idx="12"/>
          </p:nvPr>
        </p:nvSpPr>
        <p:spPr>
          <a:xfrm>
            <a:off x="8348254" y="6331726"/>
            <a:ext cx="795746" cy="503578"/>
          </a:xfrm>
        </p:spPr>
        <p:txBody>
          <a:bodyPr/>
          <a:lstStyle/>
          <a:p>
            <a:pPr>
              <a:defRPr/>
            </a:pPr>
            <a:fld id="{17B06E80-F17E-4896-88BD-E3253D9BA098}" type="slidenum">
              <a:rPr lang="en-US" altLang="ja-JP" smtClean="0">
                <a:solidFill>
                  <a:schemeClr val="bg1"/>
                </a:solidFill>
              </a:rPr>
              <a:pPr>
                <a:defRPr/>
              </a:pPr>
              <a:t>2</a:t>
            </a:fld>
            <a:endParaRPr lang="en-US" altLang="ja-JP" dirty="0">
              <a:solidFill>
                <a:schemeClr val="bg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B1507CC-5DA8-49F8-BBD1-49CE0E8F3270}"/>
              </a:ext>
            </a:extLst>
          </p:cNvPr>
          <p:cNvSpPr>
            <a:spLocks noGrp="1" noChangeArrowheads="1"/>
          </p:cNvSpPr>
          <p:nvPr>
            <p:ph type="title"/>
          </p:nvPr>
        </p:nvSpPr>
        <p:spPr>
          <a:xfrm>
            <a:off x="195263" y="171450"/>
            <a:ext cx="8229600" cy="593254"/>
          </a:xfrm>
        </p:spPr>
        <p:txBody>
          <a:bodyPr>
            <a:normAutofit/>
          </a:bodyPr>
          <a:lstStyle/>
          <a:p>
            <a:pPr eaLnBrk="1" hangingPunct="1"/>
            <a:r>
              <a:rPr lang="ja-JP" altLang="en-US" sz="3000" dirty="0">
                <a:latin typeface="Meiryo UI" panose="020B0604030504040204" pitchFamily="50" charset="-128"/>
                <a:ea typeface="Meiryo UI" panose="020B0604030504040204" pitchFamily="50" charset="-128"/>
              </a:rPr>
              <a:t>サポートの内容</a:t>
            </a:r>
          </a:p>
        </p:txBody>
      </p:sp>
      <p:sp>
        <p:nvSpPr>
          <p:cNvPr id="5123" name="Rectangle 3">
            <a:extLst>
              <a:ext uri="{FF2B5EF4-FFF2-40B4-BE49-F238E27FC236}">
                <a16:creationId xmlns:a16="http://schemas.microsoft.com/office/drawing/2014/main" id="{C181570C-E7A2-4835-95C6-49B1F1064EA6}"/>
              </a:ext>
            </a:extLst>
          </p:cNvPr>
          <p:cNvSpPr>
            <a:spLocks noGrp="1" noChangeArrowheads="1"/>
          </p:cNvSpPr>
          <p:nvPr>
            <p:ph idx="1"/>
          </p:nvPr>
        </p:nvSpPr>
        <p:spPr>
          <a:xfrm>
            <a:off x="102218" y="682968"/>
            <a:ext cx="8904609" cy="5122296"/>
          </a:xfrm>
        </p:spPr>
        <p:txBody>
          <a:bodyPr>
            <a:normAutofit fontScale="92500"/>
          </a:bodyPr>
          <a:lstStyle/>
          <a:p>
            <a:pPr eaLnBrk="1" hangingPunct="1">
              <a:lnSpc>
                <a:spcPct val="1000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奨学金を受給する手続き等、インターンシップ生が日本で生活をするための必要最低限のサポートをします。</a:t>
            </a:r>
            <a:endParaRPr lang="en-US" altLang="ja-JP" sz="1600" dirty="0">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4)</a:t>
            </a:r>
            <a:r>
              <a:rPr lang="ja-JP" altLang="en-US" sz="1600" dirty="0">
                <a:highlight>
                  <a:srgbClr val="FFFF00"/>
                </a:highlight>
                <a:latin typeface="Meiryo UI" panose="020B0604030504040204" pitchFamily="50" charset="-128"/>
                <a:ea typeface="Meiryo UI" panose="020B0604030504040204" pitchFamily="50" charset="-128"/>
              </a:rPr>
              <a:t>合計で</a:t>
            </a:r>
            <a:r>
              <a:rPr lang="ja-JP" altLang="en-US" sz="1600" dirty="0">
                <a:latin typeface="Meiryo UI" panose="020B0604030504040204" pitchFamily="50" charset="-128"/>
                <a:ea typeface="Meiryo UI" panose="020B0604030504040204" pitchFamily="50" charset="-128"/>
              </a:rPr>
              <a:t>サポート時間上限</a:t>
            </a:r>
            <a:r>
              <a:rPr lang="en-US" altLang="ja-JP" sz="1600" b="1" dirty="0">
                <a:solidFill>
                  <a:srgbClr val="FF0000"/>
                </a:solidFill>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時間（</a:t>
            </a:r>
            <a:r>
              <a:rPr lang="ja-JP" altLang="en-US" sz="1600" dirty="0">
                <a:solidFill>
                  <a:srgbClr val="FF0000"/>
                </a:solidFill>
                <a:latin typeface="Meiryo UI" panose="020B0604030504040204" pitchFamily="50" charset="-128"/>
                <a:ea typeface="Meiryo UI" panose="020B0604030504040204" pitchFamily="50" charset="-128"/>
              </a:rPr>
              <a:t>各業務の目安時間</a:t>
            </a:r>
            <a:r>
              <a:rPr lang="ja-JP" altLang="en-US" sz="1600" dirty="0">
                <a:latin typeface="Meiryo UI" panose="020B0604030504040204" pitchFamily="50" charset="-128"/>
                <a:ea typeface="Meiryo UI" panose="020B0604030504040204" pitchFamily="50" charset="-128"/>
              </a:rPr>
              <a:t>を参照してください）</a:t>
            </a:r>
            <a:endParaRPr lang="en-US" altLang="ja-JP" sz="1600" dirty="0">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）出迎え業務　・・・　目安時間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ja-JP" altLang="en-US" sz="1600" dirty="0">
                <a:latin typeface="Meiryo UI" panose="020B0604030504040204" pitchFamily="50" charset="-128"/>
                <a:ea typeface="Meiryo UI" panose="020B0604030504040204" pitchFamily="50" charset="-128"/>
              </a:rPr>
              <a:t>　　　　　　　　渡日したインターンシップ生を駅から宿舎まで引率する等。　</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a:t>
            </a:r>
            <a:r>
              <a:rPr lang="zh-CN" altLang="en-US" sz="1600" dirty="0">
                <a:latin typeface="Meiryo UI" panose="020B0604030504040204" pitchFamily="50" charset="-128"/>
                <a:ea typeface="Meiryo UI" panose="020B0604030504040204" pitchFamily="50" charset="-128"/>
              </a:rPr>
              <a:t>学内</a:t>
            </a:r>
            <a:r>
              <a:rPr lang="ja-JP" altLang="en-US" sz="1600" dirty="0">
                <a:latin typeface="Meiryo UI" panose="020B0604030504040204" pitchFamily="50" charset="-128"/>
                <a:ea typeface="Meiryo UI" panose="020B0604030504040204" pitchFamily="50" charset="-128"/>
              </a:rPr>
              <a:t>・</a:t>
            </a:r>
            <a:r>
              <a:rPr lang="zh-CN" altLang="en-US" sz="1600" dirty="0">
                <a:latin typeface="Meiryo UI" panose="020B0604030504040204" pitchFamily="50" charset="-128"/>
                <a:ea typeface="Meiryo UI" panose="020B0604030504040204" pitchFamily="50" charset="-128"/>
              </a:rPr>
              <a:t>研究室案内</a:t>
            </a:r>
            <a:r>
              <a:rPr lang="ja-JP" altLang="en-US" sz="1600" dirty="0">
                <a:latin typeface="Meiryo UI" panose="020B0604030504040204" pitchFamily="50" charset="-128"/>
                <a:ea typeface="Meiryo UI" panose="020B0604030504040204" pitchFamily="50" charset="-128"/>
              </a:rPr>
              <a:t>　・・・　目安時間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a:t>
            </a:r>
            <a:endParaRPr lang="en-US" altLang="ja-JP" sz="1600" dirty="0">
              <a:solidFill>
                <a:srgbClr val="0000CC"/>
              </a:solidFill>
              <a:highlight>
                <a:srgbClr val="FFFF00"/>
              </a:highlight>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初めて登校したインターンシップ生に学内を案内する、研究で使用する実験器具の使用サポート等。</a:t>
            </a:r>
            <a:endParaRPr lang="en-US" altLang="ja-JP" sz="1400" dirty="0">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）大学窓口での手続き　・・・　目安時間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a:t>
            </a:r>
            <a:endParaRPr lang="en-US" altLang="ja-JP" sz="1600" dirty="0">
              <a:solidFill>
                <a:srgbClr val="FF0000"/>
              </a:solidFill>
              <a:highlight>
                <a:srgbClr val="FFFF00"/>
              </a:highlight>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主に</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ヶ月に１度ある経理課経理担当での奨学金受給手続きサポート業務。</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ja-JP" altLang="en-US" sz="1600"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インターンシップ生の受入期間が</a:t>
            </a:r>
            <a:r>
              <a:rPr lang="en-US" altLang="ja-JP" sz="1600" u="sng" dirty="0">
                <a:latin typeface="Meiryo UI" panose="020B0604030504040204" pitchFamily="50" charset="-128"/>
                <a:ea typeface="Meiryo UI" panose="020B0604030504040204" pitchFamily="50" charset="-128"/>
              </a:rPr>
              <a:t>90</a:t>
            </a:r>
            <a:r>
              <a:rPr lang="ja-JP" altLang="en-US" sz="1600" u="sng" dirty="0">
                <a:latin typeface="Meiryo UI" panose="020B0604030504040204" pitchFamily="50" charset="-128"/>
                <a:ea typeface="Meiryo UI" panose="020B0604030504040204" pitchFamily="50" charset="-128"/>
              </a:rPr>
              <a:t>日を超える場合のみ</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区役所同伴　・・・　目安時間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　</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ja-JP" altLang="en-US" sz="1600" dirty="0">
                <a:latin typeface="Meiryo UI" panose="020B0604030504040204" pitchFamily="50" charset="-128"/>
                <a:ea typeface="Meiryo UI" panose="020B0604030504040204" pitchFamily="50" charset="-128"/>
              </a:rPr>
              <a:t>　　　　　　　　住民票、在留カード等の手続きサポート等。</a:t>
            </a:r>
            <a:endParaRPr lang="en-US" altLang="ja-JP" sz="1600" dirty="0">
              <a:latin typeface="Meiryo UI" panose="020B0604030504040204" pitchFamily="50" charset="-128"/>
              <a:ea typeface="Meiryo UI" panose="020B0604030504040204" pitchFamily="50" charset="-128"/>
            </a:endParaRPr>
          </a:p>
          <a:p>
            <a:pPr>
              <a:lnSpc>
                <a:spcPct val="100000"/>
              </a:lnSpc>
              <a:buNone/>
              <a:defRPr/>
            </a:pPr>
            <a:r>
              <a:rPr lang="ja-JP" altLang="en-US" sz="1600" dirty="0">
                <a:solidFill>
                  <a:srgbClr val="0000CC"/>
                </a:solidFill>
                <a:latin typeface="Meiryo UI" panose="020B0604030504040204" pitchFamily="50" charset="-128"/>
                <a:ea typeface="Meiryo UI" panose="020B0604030504040204" pitchFamily="50" charset="-128"/>
              </a:rPr>
              <a:t>　　　　　　　　</a:t>
            </a:r>
            <a:endParaRPr lang="en-US" altLang="ja-JP" sz="1600" dirty="0">
              <a:solidFill>
                <a:srgbClr val="0000CC"/>
              </a:solidFill>
              <a:latin typeface="Meiryo UI" panose="020B0604030504040204" pitchFamily="50" charset="-128"/>
              <a:ea typeface="Meiryo UI" panose="020B0604030504040204" pitchFamily="50" charset="-128"/>
            </a:endParaRPr>
          </a:p>
          <a:p>
            <a:pPr eaLnBrk="1" hangingPunct="1">
              <a:lnSpc>
                <a:spcPct val="1000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a:t>
            </a:r>
            <a:endParaRPr lang="en-US" altLang="ja-JP" sz="16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D6AE507-506F-4100-9097-ED2CF07D46A6}"/>
              </a:ext>
            </a:extLst>
          </p:cNvPr>
          <p:cNvSpPr>
            <a:spLocks noGrp="1"/>
          </p:cNvSpPr>
          <p:nvPr>
            <p:ph type="sldNum" sz="quarter" idx="12"/>
          </p:nvPr>
        </p:nvSpPr>
        <p:spPr>
          <a:xfrm>
            <a:off x="8339920" y="6354422"/>
            <a:ext cx="795746" cy="503578"/>
          </a:xfrm>
        </p:spPr>
        <p:txBody>
          <a:bodyPr/>
          <a:lstStyle/>
          <a:p>
            <a:pPr>
              <a:defRPr/>
            </a:pPr>
            <a:fld id="{17B06E80-F17E-4896-88BD-E3253D9BA098}" type="slidenum">
              <a:rPr lang="en-US" altLang="ja-JP" smtClean="0">
                <a:solidFill>
                  <a:schemeClr val="bg1"/>
                </a:solidFill>
              </a:rPr>
              <a:pPr>
                <a:defRPr/>
              </a:pPr>
              <a:t>3</a:t>
            </a:fld>
            <a:endParaRPr lang="en-US" altLang="ja-JP" dirty="0">
              <a:solidFill>
                <a:schemeClr val="bg1"/>
              </a:solidFill>
            </a:endParaRPr>
          </a:p>
        </p:txBody>
      </p:sp>
      <p:sp>
        <p:nvSpPr>
          <p:cNvPr id="7" name="正方形/長方形 6">
            <a:extLst>
              <a:ext uri="{FF2B5EF4-FFF2-40B4-BE49-F238E27FC236}">
                <a16:creationId xmlns:a16="http://schemas.microsoft.com/office/drawing/2014/main" id="{96F28A91-C107-4434-8D5F-C7DF8AA73164}"/>
              </a:ext>
            </a:extLst>
          </p:cNvPr>
          <p:cNvSpPr/>
          <p:nvPr/>
        </p:nvSpPr>
        <p:spPr>
          <a:xfrm>
            <a:off x="44767" y="5085184"/>
            <a:ext cx="9077747" cy="320344"/>
          </a:xfrm>
          <a:prstGeom prst="rect">
            <a:avLst/>
          </a:prstGeom>
        </p:spPr>
        <p:txBody>
          <a:bodyPr wrap="square">
            <a:spAutoFit/>
          </a:bodyPr>
          <a:lstStyle/>
          <a:p>
            <a:pPr>
              <a:lnSpc>
                <a:spcPts val="2000"/>
              </a:lnSpc>
              <a:defRPr/>
            </a:pP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上限時間</a:t>
            </a:r>
            <a:r>
              <a:rPr lang="en-US" altLang="ja-JP" sz="1400" dirty="0">
                <a:solidFill>
                  <a:srgbClr val="FF0000"/>
                </a:solidFill>
                <a:latin typeface="Meiryo UI" panose="020B0604030504040204" pitchFamily="50" charset="-128"/>
                <a:ea typeface="Meiryo UI" panose="020B0604030504040204" pitchFamily="50" charset="-128"/>
              </a:rPr>
              <a:t>6</a:t>
            </a:r>
            <a:r>
              <a:rPr lang="ja-JP" altLang="en-US" sz="1400" dirty="0">
                <a:solidFill>
                  <a:srgbClr val="FF0000"/>
                </a:solidFill>
                <a:latin typeface="Meiryo UI" panose="020B0604030504040204" pitchFamily="50" charset="-128"/>
                <a:ea typeface="Meiryo UI" panose="020B0604030504040204" pitchFamily="50" charset="-128"/>
              </a:rPr>
              <a:t>時間を超えた謝金の支払いはできないので注意してください。</a:t>
            </a:r>
            <a:endParaRPr lang="en-US" altLang="ja-JP" sz="1400"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32" name="Group 980">
            <a:extLst>
              <a:ext uri="{FF2B5EF4-FFF2-40B4-BE49-F238E27FC236}">
                <a16:creationId xmlns:a16="http://schemas.microsoft.com/office/drawing/2014/main" id="{1DE37559-9D3E-4E01-927C-BF74D4B654D7}"/>
              </a:ext>
            </a:extLst>
          </p:cNvPr>
          <p:cNvGraphicFramePr>
            <a:graphicFrameLocks noGrp="1"/>
          </p:cNvGraphicFramePr>
          <p:nvPr>
            <p:extLst>
              <p:ext uri="{D42A27DB-BD31-4B8C-83A1-F6EECF244321}">
                <p14:modId xmlns:p14="http://schemas.microsoft.com/office/powerpoint/2010/main" val="2538158417"/>
              </p:ext>
            </p:extLst>
          </p:nvPr>
        </p:nvGraphicFramePr>
        <p:xfrm>
          <a:off x="433873" y="908720"/>
          <a:ext cx="8602624" cy="3885563"/>
        </p:xfrm>
        <a:graphic>
          <a:graphicData uri="http://schemas.openxmlformats.org/drawingml/2006/table">
            <a:tbl>
              <a:tblPr/>
              <a:tblGrid>
                <a:gridCol w="168985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5362085">
                  <a:extLst>
                    <a:ext uri="{9D8B030D-6E8A-4147-A177-3AD203B41FA5}">
                      <a16:colId xmlns:a16="http://schemas.microsoft.com/office/drawing/2014/main" val="20002"/>
                    </a:ext>
                  </a:extLst>
                </a:gridCol>
                <a:gridCol w="1262652">
                  <a:extLst>
                    <a:ext uri="{9D8B030D-6E8A-4147-A177-3AD203B41FA5}">
                      <a16:colId xmlns:a16="http://schemas.microsoft.com/office/drawing/2014/main" val="908047793"/>
                    </a:ext>
                  </a:extLst>
                </a:gridCol>
              </a:tblGrid>
              <a:tr h="319049">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インターン</a:t>
                      </a:r>
                      <a:r>
                        <a:rPr lang="ja-JP" altLang="en-US" sz="1400" dirty="0">
                          <a:latin typeface="Meiryo UI" panose="020B0604030504040204" pitchFamily="50" charset="-128"/>
                          <a:ea typeface="Meiryo UI" panose="020B0604030504040204" pitchFamily="50" charset="-128"/>
                        </a:rPr>
                        <a:t>シップ</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生の把握</a:t>
                      </a:r>
                    </a:p>
                  </a:txBody>
                  <a:tcPr marT="45714" marB="45714"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0"/>
                  </a:ext>
                </a:extLst>
              </a:tr>
              <a:tr h="320636">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→指導教員　</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インターン</a:t>
                      </a:r>
                      <a:r>
                        <a:rPr lang="ja-JP" altLang="en-US" sz="1400" dirty="0">
                          <a:latin typeface="Meiryo UI" panose="020B0604030504040204" pitchFamily="50" charset="-128"/>
                          <a:ea typeface="Meiryo UI" panose="020B0604030504040204" pitchFamily="50" charset="-128"/>
                        </a:rPr>
                        <a:t>シップ</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生支援学生の選出依頼</a:t>
                      </a:r>
                    </a:p>
                  </a:txBody>
                  <a:tcPr marT="45714" marB="45714"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319049">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指導教員→インターンシップ生支援学生　</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下記手続をするよう指示</a:t>
                      </a:r>
                    </a:p>
                  </a:txBody>
                  <a:tcPr marT="45714" marB="45714" anchor="ctr" horzOverflow="overflow">
                    <a:lnL>
                      <a:noFill/>
                    </a:lnL>
                    <a:lnR>
                      <a:noFill/>
                    </a:lnR>
                    <a:lnT>
                      <a:noFill/>
                    </a:lnT>
                    <a:lnB>
                      <a:noFill/>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20636">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インターン</a:t>
                      </a:r>
                      <a:r>
                        <a:rPr lang="ja-JP" altLang="en-US" sz="1400" dirty="0">
                          <a:latin typeface="Meiryo UI" panose="020B0604030504040204" pitchFamily="50" charset="-128"/>
                          <a:ea typeface="Meiryo UI" panose="020B0604030504040204" pitchFamily="50" charset="-128"/>
                        </a:rPr>
                        <a:t>シップ</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生</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口座登録Ｗｅｂページ（</a:t>
                      </a:r>
                      <a:r>
                        <a:rPr lang="en-US" altLang="ja-JP" sz="1400" dirty="0">
                          <a:solidFill>
                            <a:schemeClr val="tx1"/>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https://saisyusystem.finance.hokudai.ac.jp/</a:t>
                      </a:r>
                      <a:r>
                        <a:rPr lang="ja-JP" altLang="en-US" sz="1400" dirty="0">
                          <a:solidFill>
                            <a:schemeClr val="tx1"/>
                          </a:solidFill>
                          <a:latin typeface="Meiryo UI" panose="020B0604030504040204" pitchFamily="50" charset="-128"/>
                          <a:ea typeface="Meiryo UI" panose="020B0604030504040204" pitchFamily="50" charset="-128"/>
                        </a:rPr>
                        <a:t>）から</a:t>
                      </a:r>
                    </a:p>
                  </a:txBody>
                  <a:tcPr marT="45714" marB="45714" anchor="ctr" horzOverflow="overflow">
                    <a:lnL>
                      <a:noFill/>
                    </a:lnL>
                    <a:lnR>
                      <a:noFill/>
                    </a:lnR>
                    <a:lnT>
                      <a:noFill/>
                    </a:lnT>
                    <a:lnB>
                      <a:noFill/>
                    </a:lnB>
                    <a:lnTlToBr>
                      <a:noFill/>
                    </a:lnTlToBr>
                    <a:lnBlToTr>
                      <a:noFill/>
                    </a:lnBlToTr>
                    <a:solidFill>
                      <a:schemeClr val="bg1"/>
                    </a:solidFill>
                  </a:tcPr>
                </a:tc>
                <a:tc hMerge="1">
                  <a:txBody>
                    <a:bodyPr/>
                    <a:lstStyle/>
                    <a:p>
                      <a:endParaRPr kumimoji="1" lang="ja-JP" altLang="en-US"/>
                    </a:p>
                  </a:txBody>
                  <a:tcPr>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047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支援学生</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謝金振込口座を登録する</a:t>
                      </a:r>
                    </a:p>
                  </a:txBody>
                  <a:tcPr marT="45714" marB="45714" anchor="ctr" horzOverflow="overflow">
                    <a:lnL>
                      <a:noFill/>
                    </a:lnL>
                    <a:lnR>
                      <a:noFill/>
                    </a:lnR>
                    <a:lnT>
                      <a:noFill/>
                    </a:lnT>
                    <a:lnB>
                      <a:noFill/>
                    </a:lnB>
                    <a:lnTlToBr>
                      <a:noFill/>
                    </a:lnTlToBr>
                    <a:lnBlToTr>
                      <a:noFill/>
                    </a:lnBlToTr>
                    <a:solidFill>
                      <a:schemeClr val="bg1"/>
                    </a:solidFill>
                  </a:tcPr>
                </a:tc>
                <a:tc hMerge="1">
                  <a:txBody>
                    <a:bodyPr/>
                    <a:lstStyle/>
                    <a:p>
                      <a:endParaRPr kumimoji="1" lang="ja-JP" altLang="en-US"/>
                    </a:p>
                  </a:txBody>
                  <a:tcPr>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319049">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在留カードの画像データ（必ず両面）*</a:t>
                      </a:r>
                      <a:r>
                        <a:rPr lang="ja-JP" altLang="en-US" sz="1400" dirty="0">
                          <a:solidFill>
                            <a:schemeClr val="tx1"/>
                          </a:solidFill>
                          <a:latin typeface="Meiryo UI" panose="020B0604030504040204" pitchFamily="50" charset="-128"/>
                          <a:ea typeface="Meiryo UI" panose="020B0604030504040204" pitchFamily="50" charset="-128"/>
                        </a:rPr>
                        <a:t>外国籍学生のみ</a:t>
                      </a:r>
                    </a:p>
                  </a:txBody>
                  <a:tcPr marT="45714" marB="45714"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3047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①が正しく行われたか旅費システムで確認する。②は</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保管</a:t>
                      </a:r>
                    </a:p>
                  </a:txBody>
                  <a:tcPr marT="45714" marB="45714" anchor="ctr" horzOverflow="overflow">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47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インターン</a:t>
                      </a:r>
                      <a:r>
                        <a:rPr lang="ja-JP" altLang="en-US" sz="1400" dirty="0">
                          <a:latin typeface="Meiryo UI" panose="020B0604030504040204" pitchFamily="50" charset="-128"/>
                          <a:ea typeface="Meiryo UI" panose="020B0604030504040204" pitchFamily="50" charset="-128"/>
                        </a:rPr>
                        <a:t>シップ</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生</a:t>
                      </a:r>
                    </a:p>
                  </a:txBody>
                  <a:tcPr marT="45714" marB="4571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808080"/>
                          </a:solidFill>
                          <a:effectLst/>
                          <a:latin typeface="Meiryo UI" panose="020B0604030504040204" pitchFamily="50" charset="-128"/>
                          <a:ea typeface="Meiryo UI" panose="020B0604030504040204" pitchFamily="50" charset="-128"/>
                        </a:rPr>
                        <a:t>　</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サポート業務の実施</a:t>
                      </a:r>
                    </a:p>
                  </a:txBody>
                  <a:tcPr marT="45714" marB="45714"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1"/>
                  </a:ext>
                </a:extLst>
              </a:tr>
              <a:tr h="320636">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支援学生</a:t>
                      </a:r>
                    </a:p>
                  </a:txBody>
                  <a:tcPr marT="45714" marB="45714"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808080"/>
                          </a:solidFill>
                          <a:effectLst/>
                          <a:latin typeface="Meiryo UI" panose="020B0604030504040204" pitchFamily="50" charset="-128"/>
                          <a:ea typeface="Meiryo UI" panose="020B0604030504040204" pitchFamily="50" charset="-128"/>
                        </a:rPr>
                        <a:t>　</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へ業務内容確認表を提出</a:t>
                      </a:r>
                    </a:p>
                  </a:txBody>
                  <a:tcPr marT="45714" marB="45714"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12"/>
                  </a:ext>
                </a:extLst>
              </a:tr>
              <a:tr h="320636">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CEED</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業務内容確認表をチェックし、経理課経理担当へ提出</a:t>
                      </a:r>
                    </a:p>
                  </a:txBody>
                  <a:tcPr marT="45714" marB="45714"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4"/>
                  </a:ext>
                </a:extLst>
              </a:tr>
              <a:tr h="319049">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経理担当</a:t>
                      </a:r>
                    </a:p>
                  </a:txBody>
                  <a:tcPr marT="45714" marB="4571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T="45714" marB="45714"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業務内容確認表を再チェックし、財務部経理課へ謝金支払申請</a:t>
                      </a:r>
                    </a:p>
                  </a:txBody>
                  <a:tcPr marT="45714" marB="45714"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T="45714" marB="45714" anchor="ctr" horzOverflow="overflow">
                    <a:lnL>
                      <a:noFill/>
                    </a:lnL>
                    <a:lnR>
                      <a:noFill/>
                    </a:lnR>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5"/>
                  </a:ext>
                </a:extLst>
              </a:tr>
            </a:tbl>
          </a:graphicData>
        </a:graphic>
      </p:graphicFrame>
      <p:sp>
        <p:nvSpPr>
          <p:cNvPr id="7244" name="AutoShape 580">
            <a:extLst>
              <a:ext uri="{FF2B5EF4-FFF2-40B4-BE49-F238E27FC236}">
                <a16:creationId xmlns:a16="http://schemas.microsoft.com/office/drawing/2014/main" id="{59ED65BE-296C-4684-A16A-31E6A1B49197}"/>
              </a:ext>
            </a:extLst>
          </p:cNvPr>
          <p:cNvSpPr>
            <a:spLocks noChangeArrowheads="1"/>
          </p:cNvSpPr>
          <p:nvPr/>
        </p:nvSpPr>
        <p:spPr bwMode="auto">
          <a:xfrm>
            <a:off x="117232" y="1112932"/>
            <a:ext cx="269553" cy="4702060"/>
          </a:xfrm>
          <a:prstGeom prst="downArrow">
            <a:avLst>
              <a:gd name="adj1" fmla="val 50000"/>
              <a:gd name="adj2" fmla="val 185404"/>
            </a:avLst>
          </a:prstGeom>
          <a:solidFill>
            <a:srgbClr val="B71E42"/>
          </a:solidFill>
          <a:ln w="12700">
            <a:noFill/>
            <a:miter lim="800000"/>
            <a:headEnd/>
            <a:tailEnd/>
          </a:ln>
        </p:spPr>
        <p:txBody>
          <a:bodyPr vert="eaVert"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9759DD9-9F60-4154-AB59-1B0973E233F2}"/>
              </a:ext>
            </a:extLst>
          </p:cNvPr>
          <p:cNvSpPr>
            <a:spLocks noGrp="1"/>
          </p:cNvSpPr>
          <p:nvPr>
            <p:ph type="title"/>
          </p:nvPr>
        </p:nvSpPr>
        <p:spPr>
          <a:xfrm>
            <a:off x="107504" y="183161"/>
            <a:ext cx="9036496" cy="1049235"/>
          </a:xfrm>
        </p:spPr>
        <p:txBody>
          <a:bodyPr>
            <a:normAutofit/>
          </a:bodyPr>
          <a:lstStyle/>
          <a:p>
            <a:r>
              <a:rPr lang="ja-JP" altLang="en-US" sz="3000" dirty="0">
                <a:latin typeface="Meiryo UI" panose="020B0604030504040204" pitchFamily="50" charset="-128"/>
                <a:ea typeface="Meiryo UI" panose="020B0604030504040204" pitchFamily="50" charset="-128"/>
              </a:rPr>
              <a:t>採用～謝金支払いまでの流れ</a:t>
            </a:r>
            <a:endParaRPr kumimoji="1" lang="ja-JP" altLang="en-US" sz="3000" dirty="0">
              <a:latin typeface="Meiryo UI" panose="020B0604030504040204" pitchFamily="50" charset="-128"/>
              <a:ea typeface="Meiryo UI" panose="020B0604030504040204" pitchFamily="50" charset="-128"/>
            </a:endParaRPr>
          </a:p>
        </p:txBody>
      </p:sp>
      <p:sp>
        <p:nvSpPr>
          <p:cNvPr id="10" name="AutoShape 589">
            <a:extLst>
              <a:ext uri="{FF2B5EF4-FFF2-40B4-BE49-F238E27FC236}">
                <a16:creationId xmlns:a16="http://schemas.microsoft.com/office/drawing/2014/main" id="{48F6890A-0D75-4C19-8E6C-1A049A4254B1}"/>
              </a:ext>
            </a:extLst>
          </p:cNvPr>
          <p:cNvSpPr>
            <a:spLocks/>
          </p:cNvSpPr>
          <p:nvPr/>
        </p:nvSpPr>
        <p:spPr bwMode="auto">
          <a:xfrm>
            <a:off x="1893691" y="2235749"/>
            <a:ext cx="297821" cy="1049235"/>
          </a:xfrm>
          <a:prstGeom prst="leftBrace">
            <a:avLst>
              <a:gd name="adj1" fmla="val 41596"/>
              <a:gd name="adj2" fmla="val 5147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6C42A83-7FD5-4105-AAE7-89A22FE88FA5}"/>
              </a:ext>
            </a:extLst>
          </p:cNvPr>
          <p:cNvSpPr>
            <a:spLocks noGrp="1"/>
          </p:cNvSpPr>
          <p:nvPr>
            <p:ph type="sldNum" sz="quarter" idx="12"/>
          </p:nvPr>
        </p:nvSpPr>
        <p:spPr>
          <a:xfrm>
            <a:off x="8348254" y="6334971"/>
            <a:ext cx="795746" cy="503578"/>
          </a:xfrm>
        </p:spPr>
        <p:txBody>
          <a:bodyPr/>
          <a:lstStyle/>
          <a:p>
            <a:pPr>
              <a:defRPr/>
            </a:pPr>
            <a:fld id="{17B06E80-F17E-4896-88BD-E3253D9BA098}" type="slidenum">
              <a:rPr lang="en-US" altLang="ja-JP" smtClean="0">
                <a:solidFill>
                  <a:schemeClr val="bg1"/>
                </a:solidFill>
              </a:rPr>
              <a:pPr>
                <a:defRPr/>
              </a:pPr>
              <a:t>4</a:t>
            </a:fld>
            <a:endParaRPr lang="en-US" altLang="ja-JP" dirty="0">
              <a:solidFill>
                <a:schemeClr val="bg1"/>
              </a:solidFill>
            </a:endParaRPr>
          </a:p>
        </p:txBody>
      </p:sp>
      <p:sp>
        <p:nvSpPr>
          <p:cNvPr id="8" name="AutoShape 589">
            <a:extLst>
              <a:ext uri="{FF2B5EF4-FFF2-40B4-BE49-F238E27FC236}">
                <a16:creationId xmlns:a16="http://schemas.microsoft.com/office/drawing/2014/main" id="{01F51084-D89E-0616-32E1-F07B483D04FF}"/>
              </a:ext>
            </a:extLst>
          </p:cNvPr>
          <p:cNvSpPr>
            <a:spLocks/>
          </p:cNvSpPr>
          <p:nvPr/>
        </p:nvSpPr>
        <p:spPr bwMode="auto">
          <a:xfrm>
            <a:off x="1893690" y="3572118"/>
            <a:ext cx="297821" cy="876850"/>
          </a:xfrm>
          <a:prstGeom prst="leftBrace">
            <a:avLst>
              <a:gd name="adj1" fmla="val 41596"/>
              <a:gd name="adj2" fmla="val 5147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dirty="0">
              <a:latin typeface="Meiryo UI" panose="020B0604030504040204" pitchFamily="50" charset="-128"/>
              <a:ea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F661259-4CC7-465D-B26E-159174D4BDA9}"/>
              </a:ext>
            </a:extLst>
          </p:cNvPr>
          <p:cNvSpPr>
            <a:spLocks noGrp="1" noChangeArrowheads="1"/>
          </p:cNvSpPr>
          <p:nvPr>
            <p:ph type="title"/>
          </p:nvPr>
        </p:nvSpPr>
        <p:spPr>
          <a:xfrm>
            <a:off x="86816" y="198242"/>
            <a:ext cx="8229600" cy="719138"/>
          </a:xfrm>
        </p:spPr>
        <p:txBody>
          <a:bodyPr>
            <a:normAutofit/>
          </a:bodyPr>
          <a:lstStyle/>
          <a:p>
            <a:pPr eaLnBrk="1" hangingPunct="1"/>
            <a:r>
              <a:rPr lang="ja-JP" altLang="en-US" dirty="0">
                <a:latin typeface="Meiryo UI" panose="020B0604030504040204" pitchFamily="50" charset="-128"/>
                <a:ea typeface="Meiryo UI" panose="020B0604030504040204" pitchFamily="50" charset="-128"/>
              </a:rPr>
              <a:t>業務前に行う債主登録について</a:t>
            </a:r>
          </a:p>
        </p:txBody>
      </p:sp>
      <p:sp>
        <p:nvSpPr>
          <p:cNvPr id="8195" name="Rectangle 3">
            <a:extLst>
              <a:ext uri="{FF2B5EF4-FFF2-40B4-BE49-F238E27FC236}">
                <a16:creationId xmlns:a16="http://schemas.microsoft.com/office/drawing/2014/main" id="{959B2AE9-4196-4586-B048-34ADF947AB78}"/>
              </a:ext>
            </a:extLst>
          </p:cNvPr>
          <p:cNvSpPr>
            <a:spLocks noGrp="1" noChangeArrowheads="1"/>
          </p:cNvSpPr>
          <p:nvPr>
            <p:ph idx="1"/>
          </p:nvPr>
        </p:nvSpPr>
        <p:spPr>
          <a:xfrm>
            <a:off x="86816" y="765175"/>
            <a:ext cx="8496300" cy="5327650"/>
          </a:xfrm>
        </p:spPr>
        <p:txBody>
          <a:bodyPr>
            <a:normAutofit/>
          </a:bodyPr>
          <a:lstStyle/>
          <a:p>
            <a:pPr>
              <a:buNone/>
            </a:pP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）指導教員はインターンシップ生支援学生を選任しましたら、当該学生に下記手続を行うようお伝えください。　</a:t>
            </a:r>
            <a:endParaRPr lang="en-US" altLang="ja-JP" sz="1600" dirty="0">
              <a:latin typeface="Meiryo UI" panose="020B0604030504040204" pitchFamily="50" charset="-128"/>
              <a:ea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rPr>
              <a:t>　　１．</a:t>
            </a:r>
            <a:r>
              <a:rPr kumimoji="1" lang="ja-JP" altLang="ja-JP" sz="1600" b="0" i="0" u="none" strike="noStrike" kern="1200" dirty="0">
                <a:effectLst/>
                <a:latin typeface="Meiryo UI" panose="020B0604030504040204" pitchFamily="50" charset="-128"/>
                <a:ea typeface="Meiryo UI" panose="020B0604030504040204" pitchFamily="50" charset="-128"/>
              </a:rPr>
              <a:t>口座登録Ｗｅｂページ（</a:t>
            </a:r>
            <a:r>
              <a:rPr kumimoji="1" lang="en-US" altLang="ja-JP" sz="1600" b="0" i="0" u="none" strike="noStrike" kern="1200" dirty="0">
                <a:effectLst/>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https://saisyusystem.finance.hokudai.ac.jp/</a:t>
            </a:r>
            <a:r>
              <a:rPr kumimoji="1" lang="ja-JP" altLang="ja-JP" sz="1600" b="0" i="0" u="none" strike="noStrike" kern="1200" dirty="0">
                <a:effectLst/>
                <a:latin typeface="Meiryo UI" panose="020B0604030504040204" pitchFamily="50" charset="-128"/>
                <a:ea typeface="Meiryo UI" panose="020B0604030504040204" pitchFamily="50" charset="-128"/>
              </a:rPr>
              <a:t>）から</a:t>
            </a:r>
            <a:endParaRPr kumimoji="1" lang="en-US" altLang="ja-JP" sz="1600" b="0" i="0" u="none" strike="noStrike" kern="1200" dirty="0">
              <a:effectLst/>
              <a:latin typeface="Meiryo UI" panose="020B0604030504040204" pitchFamily="50" charset="-128"/>
              <a:ea typeface="Meiryo UI" panose="020B0604030504040204" pitchFamily="50" charset="-128"/>
            </a:endParaRPr>
          </a:p>
          <a:p>
            <a:pPr marL="0" marR="0" indent="0" algn="l" rtl="0" eaLnBrk="1" fontAlgn="ctr" latinLnBrk="0" hangingPunct="1">
              <a:spcBef>
                <a:spcPts val="0"/>
              </a:spcBef>
              <a:spcAft>
                <a:spcPts val="0"/>
              </a:spcAft>
              <a:buNone/>
            </a:pPr>
            <a:r>
              <a:rPr lang="ja-JP" altLang="en-US" sz="1600">
                <a:latin typeface="Meiryo UI" panose="020B0604030504040204" pitchFamily="50" charset="-128"/>
                <a:ea typeface="Meiryo UI" panose="020B0604030504040204" pitchFamily="50" charset="-128"/>
              </a:rPr>
              <a:t>　　　</a:t>
            </a:r>
            <a:r>
              <a:rPr kumimoji="1" lang="ja-JP" altLang="ja-JP" sz="1600" b="0" i="0" u="none" strike="noStrike" kern="1200">
                <a:effectLst/>
                <a:latin typeface="Meiryo UI" panose="020B0604030504040204" pitchFamily="50" charset="-128"/>
                <a:ea typeface="Meiryo UI" panose="020B0604030504040204" pitchFamily="50" charset="-128"/>
              </a:rPr>
              <a:t>謝金</a:t>
            </a:r>
            <a:r>
              <a:rPr kumimoji="1" lang="ja-JP" altLang="ja-JP" sz="1600" b="0" i="0" u="none" strike="noStrike" kern="1200" dirty="0">
                <a:effectLst/>
                <a:latin typeface="Meiryo UI" panose="020B0604030504040204" pitchFamily="50" charset="-128"/>
                <a:ea typeface="Meiryo UI" panose="020B0604030504040204" pitchFamily="50" charset="-128"/>
              </a:rPr>
              <a:t>振込口座を登録する</a:t>
            </a:r>
            <a:r>
              <a:rPr kumimoji="1" lang="ja-JP" altLang="en-US" sz="1600" b="0" i="0" u="none" strike="noStrike" kern="1200" dirty="0">
                <a:effectLst/>
                <a:latin typeface="Meiryo UI" panose="020B0604030504040204" pitchFamily="50" charset="-128"/>
                <a:ea typeface="Meiryo UI" panose="020B0604030504040204" pitchFamily="50" charset="-128"/>
              </a:rPr>
              <a:t>。</a:t>
            </a:r>
            <a:endParaRPr lang="ja-JP" altLang="ja-JP" sz="1600" b="0" i="0" u="none" strike="noStrike" dirty="0">
              <a:effectLst/>
              <a:latin typeface="Arial" panose="020B0604020202020204" pitchFamily="34" charset="0"/>
            </a:endParaRPr>
          </a:p>
          <a:p>
            <a:pPr eaLnBrk="1" hangingPunct="1">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２．登録後、その旨を</a:t>
            </a:r>
            <a:r>
              <a:rPr lang="en-US" altLang="ja-JP" sz="1600" dirty="0">
                <a:latin typeface="Meiryo UI" panose="020B0604030504040204" pitchFamily="50" charset="-128"/>
                <a:ea typeface="Meiryo UI" panose="020B0604030504040204" pitchFamily="50" charset="-128"/>
              </a:rPr>
              <a:t>CEED</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ceed-ind@eng.hokudai.ac.jp</a:t>
            </a: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）へ連絡する。</a:t>
            </a:r>
            <a:endParaRPr lang="en-US" altLang="ja-JP" sz="1600" dirty="0">
              <a:latin typeface="Meiryo UI" panose="020B0604030504040204" pitchFamily="50" charset="-128"/>
              <a:ea typeface="Meiryo UI" panose="020B0604030504040204" pitchFamily="50" charset="-128"/>
            </a:endParaRPr>
          </a:p>
          <a:p>
            <a:pPr eaLnBrk="1" hangingPunct="1">
              <a:buFont typeface="Wingdings" panose="05000000000000000000" pitchFamily="2" charset="2"/>
              <a:buNone/>
            </a:pP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）在留カードのコピー（インターンシップ生支援学生が外国人留学生の場合のみ）</a:t>
            </a:r>
          </a:p>
          <a:p>
            <a:pPr eaLnBrk="1" hangingPunct="1">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・追加で在留カード</a:t>
            </a:r>
            <a:r>
              <a:rPr lang="ja-JP" altLang="en-US" sz="1600" dirty="0">
                <a:highlight>
                  <a:srgbClr val="FFFF00"/>
                </a:highlight>
                <a:latin typeface="Meiryo UI" panose="020B0604030504040204" pitchFamily="50" charset="-128"/>
                <a:ea typeface="Meiryo UI" panose="020B0604030504040204" pitchFamily="50" charset="-128"/>
              </a:rPr>
              <a:t>両面</a:t>
            </a:r>
            <a:r>
              <a:rPr lang="ja-JP" altLang="en-US" sz="1600" dirty="0">
                <a:latin typeface="Meiryo UI" panose="020B0604030504040204" pitchFamily="50" charset="-128"/>
                <a:ea typeface="Meiryo UI" panose="020B0604030504040204" pitchFamily="50" charset="-128"/>
              </a:rPr>
              <a:t>コピーを送付してもらう。</a:t>
            </a:r>
            <a:endParaRPr lang="en-US" altLang="ja-JP" sz="1600" dirty="0">
              <a:latin typeface="Meiryo UI" panose="020B0604030504040204" pitchFamily="50" charset="-128"/>
              <a:ea typeface="Meiryo UI" panose="020B0604030504040204" pitchFamily="50" charset="-128"/>
            </a:endParaRPr>
          </a:p>
          <a:p>
            <a:pPr eaLnBrk="1" hangingPunct="1">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・裏面の資格外活動許可欄に「許可」のスタンプが押されていることを確認すること。</a:t>
            </a:r>
          </a:p>
          <a:p>
            <a:pPr eaLnBrk="1" hangingPunct="1">
              <a:buFont typeface="Wingdings" panose="05000000000000000000" pitchFamily="2" charset="2"/>
              <a:buNone/>
            </a:pPr>
            <a:r>
              <a:rPr lang="ja-JP" altLang="en-US" sz="1600" dirty="0">
                <a:solidFill>
                  <a:srgbClr val="FF0000"/>
                </a:solidFill>
                <a:latin typeface="Meiryo UI" panose="020B0604030504040204" pitchFamily="50" charset="-128"/>
                <a:ea typeface="Meiryo UI" panose="020B0604030504040204" pitchFamily="50" charset="-128"/>
              </a:rPr>
              <a:t>　　＊業務実施日と謝金支払日が在留期間内である必要があります。</a:t>
            </a:r>
            <a:endParaRPr lang="en-US" altLang="ja-JP" sz="1600" dirty="0">
              <a:solidFill>
                <a:srgbClr val="FF0000"/>
              </a:solidFill>
              <a:latin typeface="Meiryo UI" panose="020B0604030504040204" pitchFamily="50" charset="-128"/>
              <a:ea typeface="Meiryo UI" panose="020B0604030504040204" pitchFamily="50" charset="-128"/>
            </a:endParaRPr>
          </a:p>
          <a:p>
            <a:pPr>
              <a:buNone/>
            </a:pPr>
            <a:r>
              <a:rPr lang="ja-JP" altLang="en-US" sz="1600" dirty="0">
                <a:solidFill>
                  <a:srgbClr val="FF0000"/>
                </a:solidFill>
                <a:latin typeface="Meiryo UI" panose="020B0604030504040204" pitchFamily="50" charset="-128"/>
                <a:ea typeface="Meiryo UI" panose="020B0604030504040204" pitchFamily="50" charset="-128"/>
              </a:rPr>
              <a:t>　　＊資格外活動許可なしに業務に就くことはできません。</a:t>
            </a:r>
          </a:p>
          <a:p>
            <a:pPr>
              <a:buNone/>
            </a:pPr>
            <a:endParaRPr kumimoji="0" lang="en-US" altLang="ja-JP" sz="1600" b="0" i="0" u="none" strike="noStrike" cap="none" normalizeH="0" baseline="0" dirty="0">
              <a:ln>
                <a:noFill/>
              </a:ln>
              <a:solidFill>
                <a:schemeClr val="tx1"/>
              </a:solidFill>
              <a:effectLst/>
            </a:endParaRPr>
          </a:p>
          <a:p>
            <a:pPr>
              <a:buNone/>
            </a:pP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93268536-6F6B-460D-B4AD-C05C8ACE2850}"/>
              </a:ext>
            </a:extLst>
          </p:cNvPr>
          <p:cNvSpPr>
            <a:spLocks noGrp="1"/>
          </p:cNvSpPr>
          <p:nvPr>
            <p:ph type="sldNum" sz="quarter" idx="12"/>
          </p:nvPr>
        </p:nvSpPr>
        <p:spPr>
          <a:xfrm>
            <a:off x="8349445" y="6326341"/>
            <a:ext cx="795746" cy="503578"/>
          </a:xfrm>
        </p:spPr>
        <p:txBody>
          <a:bodyPr/>
          <a:lstStyle/>
          <a:p>
            <a:pPr>
              <a:defRPr/>
            </a:pPr>
            <a:fld id="{17B06E80-F17E-4896-88BD-E3253D9BA098}" type="slidenum">
              <a:rPr lang="en-US" altLang="ja-JP" smtClean="0">
                <a:solidFill>
                  <a:schemeClr val="bg1"/>
                </a:solidFill>
              </a:rPr>
              <a:pPr>
                <a:defRPr/>
              </a:pPr>
              <a:t>5</a:t>
            </a:fld>
            <a:endParaRPr lang="en-US" altLang="ja-JP" dirty="0">
              <a:solidFill>
                <a:schemeClr val="bg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29E7A29-0E7A-4DA5-8A6B-6ECFD5D2AF9D}"/>
              </a:ext>
            </a:extLst>
          </p:cNvPr>
          <p:cNvSpPr>
            <a:spLocks noGrp="1" noChangeArrowheads="1"/>
          </p:cNvSpPr>
          <p:nvPr>
            <p:ph type="title"/>
          </p:nvPr>
        </p:nvSpPr>
        <p:spPr>
          <a:xfrm>
            <a:off x="150328" y="211556"/>
            <a:ext cx="8229600" cy="588818"/>
          </a:xfrm>
        </p:spPr>
        <p:txBody>
          <a:bodyPr>
            <a:normAutofit/>
          </a:bodyPr>
          <a:lstStyle/>
          <a:p>
            <a:pPr eaLnBrk="1" hangingPunct="1"/>
            <a:r>
              <a:rPr lang="ja-JP" altLang="en-US" sz="3000" dirty="0">
                <a:latin typeface="Meiryo UI" panose="020B0604030504040204" pitchFamily="50" charset="-128"/>
                <a:ea typeface="Meiryo UI" panose="020B0604030504040204" pitchFamily="50" charset="-128"/>
              </a:rPr>
              <a:t>業務内容確認表　（</a:t>
            </a:r>
            <a:r>
              <a:rPr lang="en-US" altLang="ja-JP" sz="3000" dirty="0">
                <a:latin typeface="Meiryo UI" panose="020B0604030504040204" pitchFamily="50" charset="-128"/>
                <a:ea typeface="Meiryo UI" panose="020B0604030504040204" pitchFamily="50" charset="-128"/>
              </a:rPr>
              <a:t>1</a:t>
            </a:r>
            <a:r>
              <a:rPr lang="ja-JP" altLang="en-US" sz="3000" dirty="0">
                <a:latin typeface="Meiryo UI" panose="020B0604030504040204" pitchFamily="50" charset="-128"/>
                <a:ea typeface="Meiryo UI" panose="020B0604030504040204" pitchFamily="50" charset="-128"/>
              </a:rPr>
              <a:t>）記入の仕方</a:t>
            </a:r>
          </a:p>
        </p:txBody>
      </p:sp>
      <p:sp>
        <p:nvSpPr>
          <p:cNvPr id="10243" name="Rectangle 3">
            <a:extLst>
              <a:ext uri="{FF2B5EF4-FFF2-40B4-BE49-F238E27FC236}">
                <a16:creationId xmlns:a16="http://schemas.microsoft.com/office/drawing/2014/main" id="{AC6630FF-24F3-49DE-B69B-7D8E6EE275B2}"/>
              </a:ext>
            </a:extLst>
          </p:cNvPr>
          <p:cNvSpPr>
            <a:spLocks noGrp="1" noChangeArrowheads="1"/>
          </p:cNvSpPr>
          <p:nvPr>
            <p:ph idx="1"/>
          </p:nvPr>
        </p:nvSpPr>
        <p:spPr>
          <a:xfrm>
            <a:off x="116414" y="799349"/>
            <a:ext cx="8964488" cy="3804819"/>
          </a:xfrm>
        </p:spPr>
        <p:txBody>
          <a:bodyPr>
            <a:normAutofit/>
          </a:bodyPr>
          <a:lstStyle/>
          <a:p>
            <a:pPr eaLnBrk="1" hangingPunct="1">
              <a:lnSpc>
                <a:spcPct val="80000"/>
              </a:lnSpc>
              <a:buFont typeface="Wingdings" panose="05000000000000000000" pitchFamily="2" charset="2"/>
              <a:buNone/>
            </a:pPr>
            <a:r>
              <a:rPr lang="ja-JP" altLang="en-US" sz="2000" b="1" u="sng" dirty="0">
                <a:latin typeface="Meiryo UI" panose="020B0604030504040204" pitchFamily="50" charset="-128"/>
                <a:ea typeface="Meiryo UI" panose="020B0604030504040204" pitchFamily="50" charset="-128"/>
              </a:rPr>
              <a:t>業務内容確認表</a:t>
            </a:r>
          </a:p>
          <a:p>
            <a:pPr eaLnBrk="1" hangingPunct="1">
              <a:lnSpc>
                <a:spcPct val="80000"/>
              </a:lnSpc>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・必ず記入例を参照して記入してください。（業務時間は</a:t>
            </a:r>
            <a:r>
              <a:rPr lang="en-US" altLang="ja-JP" sz="1800" dirty="0">
                <a:latin typeface="Meiryo UI" panose="020B0604030504040204" pitchFamily="50" charset="-128"/>
                <a:ea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rPr>
              <a:t>分単位、</a:t>
            </a:r>
            <a:r>
              <a:rPr lang="en-US" altLang="ja-JP" sz="1800" dirty="0">
                <a:latin typeface="Meiryo UI" panose="020B0604030504040204" pitchFamily="50" charset="-128"/>
                <a:ea typeface="Meiryo UI" panose="020B0604030504040204" pitchFamily="50" charset="-128"/>
              </a:rPr>
              <a:t>24</a:t>
            </a:r>
            <a:r>
              <a:rPr lang="ja-JP" altLang="en-US" sz="1800" dirty="0">
                <a:latin typeface="Meiryo UI" panose="020B0604030504040204" pitchFamily="50" charset="-128"/>
                <a:ea typeface="Meiryo UI" panose="020B0604030504040204" pitchFamily="50" charset="-128"/>
              </a:rPr>
              <a:t>時制で表記）</a:t>
            </a:r>
          </a:p>
          <a:p>
            <a:pPr eaLnBrk="1" hangingPunct="1">
              <a:lnSpc>
                <a:spcPts val="500"/>
              </a:lnSpc>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eaLnBrk="1" hangingPunct="1">
              <a:lnSpc>
                <a:spcPct val="80000"/>
              </a:lnSpc>
              <a:spcBef>
                <a:spcPts val="0"/>
              </a:spcBef>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&lt;</a:t>
            </a:r>
            <a:r>
              <a:rPr lang="ja-JP" altLang="en-US" sz="1800" dirty="0">
                <a:latin typeface="Meiryo UI" panose="020B0604030504040204" pitchFamily="50" charset="-128"/>
                <a:ea typeface="Meiryo UI" panose="020B0604030504040204" pitchFamily="50" charset="-128"/>
              </a:rPr>
              <a:t>記入例より</a:t>
            </a:r>
            <a:r>
              <a:rPr lang="en-US" altLang="ja-JP" sz="1800" dirty="0">
                <a:latin typeface="Meiryo UI" panose="020B0604030504040204" pitchFamily="50" charset="-128"/>
                <a:ea typeface="Meiryo UI" panose="020B0604030504040204" pitchFamily="50" charset="-128"/>
              </a:rPr>
              <a:t>&gt;</a:t>
            </a:r>
          </a:p>
          <a:p>
            <a:pPr eaLnBrk="1" hangingPunct="1">
              <a:lnSpc>
                <a:spcPct val="80000"/>
              </a:lnSpc>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記入例のクリーム色セルを埋めてください。</a:t>
            </a:r>
            <a:endParaRPr lang="en-US" altLang="ja-JP" sz="1600" dirty="0">
              <a:latin typeface="Meiryo UI" panose="020B0604030504040204" pitchFamily="50" charset="-128"/>
              <a:ea typeface="Meiryo UI" panose="020B0604030504040204" pitchFamily="50" charset="-128"/>
            </a:endParaRPr>
          </a:p>
          <a:p>
            <a:pPr eaLnBrk="1" hangingPunct="1">
              <a:lnSpc>
                <a:spcPct val="80000"/>
              </a:lnSpc>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押印・サイン以外の箇所は、直筆でもパソコン入力どちらも可です。</a:t>
            </a:r>
            <a:endParaRPr lang="en-US" altLang="ja-JP" sz="1600" dirty="0">
              <a:latin typeface="Meiryo UI" panose="020B0604030504040204" pitchFamily="50" charset="-128"/>
              <a:ea typeface="Meiryo UI" panose="020B0604030504040204" pitchFamily="50" charset="-128"/>
            </a:endParaRPr>
          </a:p>
          <a:p>
            <a:pPr eaLnBrk="1" hangingPunct="1">
              <a:lnSpc>
                <a:spcPct val="80000"/>
              </a:lnSpc>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実施した業務をプルダウンから選択し、その横の欄に時間数を</a:t>
            </a:r>
            <a:r>
              <a:rPr lang="en-US" altLang="ja-JP" sz="1600" b="1" dirty="0">
                <a:solidFill>
                  <a:srgbClr val="FF0000"/>
                </a:solidFill>
                <a:latin typeface="Meiryo UI" panose="020B0604030504040204" pitchFamily="50" charset="-128"/>
                <a:ea typeface="Meiryo UI" panose="020B0604030504040204" pitchFamily="50" charset="-128"/>
              </a:rPr>
              <a:t>30</a:t>
            </a:r>
            <a:r>
              <a:rPr lang="ja-JP" altLang="en-US" sz="1600" b="1" dirty="0">
                <a:solidFill>
                  <a:srgbClr val="FF0000"/>
                </a:solidFill>
                <a:latin typeface="Meiryo UI" panose="020B0604030504040204" pitchFamily="50" charset="-128"/>
                <a:ea typeface="Meiryo UI" panose="020B0604030504040204" pitchFamily="50" charset="-128"/>
              </a:rPr>
              <a:t>分単位</a:t>
            </a:r>
            <a:r>
              <a:rPr lang="ja-JP" altLang="en-US" sz="1600" dirty="0">
                <a:latin typeface="Meiryo UI" panose="020B0604030504040204" pitchFamily="50" charset="-128"/>
                <a:ea typeface="Meiryo UI" panose="020B0604030504040204" pitchFamily="50" charset="-128"/>
              </a:rPr>
              <a:t>で記入してください。</a:t>
            </a:r>
          </a:p>
          <a:p>
            <a:pPr eaLnBrk="1" hangingPunct="1">
              <a:lnSpc>
                <a:spcPct val="80000"/>
              </a:lnSpc>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訂正する場合は、</a:t>
            </a:r>
            <a:r>
              <a:rPr lang="ja-JP" altLang="en-US" sz="1600" b="1" u="sng" dirty="0">
                <a:latin typeface="Meiryo UI" panose="020B0604030504040204" pitchFamily="50" charset="-128"/>
                <a:ea typeface="Meiryo UI" panose="020B0604030504040204" pitchFamily="50" charset="-128"/>
              </a:rPr>
              <a:t>二重線</a:t>
            </a:r>
            <a:r>
              <a:rPr lang="ja-JP" altLang="en-US" sz="1600" dirty="0">
                <a:latin typeface="Meiryo UI" panose="020B0604030504040204" pitchFamily="50" charset="-128"/>
                <a:ea typeface="Meiryo UI" panose="020B0604030504040204" pitchFamily="50" charset="-128"/>
              </a:rPr>
              <a:t>を引いて</a:t>
            </a:r>
            <a:r>
              <a:rPr lang="ja-JP" altLang="en-US" sz="1600" b="1" u="sng" dirty="0">
                <a:latin typeface="Meiryo UI" panose="020B0604030504040204" pitchFamily="50" charset="-128"/>
                <a:ea typeface="Meiryo UI" panose="020B0604030504040204" pitchFamily="50" charset="-128"/>
              </a:rPr>
              <a:t>訂正印</a:t>
            </a:r>
            <a:r>
              <a:rPr lang="ja-JP" altLang="en-US" sz="1600" dirty="0">
                <a:latin typeface="Meiryo UI" panose="020B0604030504040204" pitchFamily="50" charset="-128"/>
                <a:ea typeface="Meiryo UI" panose="020B0604030504040204" pitchFamily="50" charset="-128"/>
              </a:rPr>
              <a:t>を押してください（</a:t>
            </a:r>
            <a:r>
              <a:rPr lang="ja-JP" altLang="en-US" sz="1600" b="1" u="sng" dirty="0">
                <a:latin typeface="Meiryo UI" panose="020B0604030504040204" pitchFamily="50" charset="-128"/>
                <a:ea typeface="Meiryo UI" panose="020B0604030504040204" pitchFamily="50" charset="-128"/>
              </a:rPr>
              <a:t>修正テープ、書き直し等不可です</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eaLnBrk="1" hangingPunct="1">
              <a:lnSpc>
                <a:spcPct val="80000"/>
              </a:lnSpc>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訂正箇所が多い場合、業務内容確認表の書き直しをお願いします。</a:t>
            </a:r>
          </a:p>
          <a:p>
            <a:pPr eaLnBrk="1" hangingPunct="1">
              <a:lnSpc>
                <a:spcPct val="80000"/>
              </a:lnSpc>
              <a:buFont typeface="Wingdings" panose="05000000000000000000" pitchFamily="2" charset="2"/>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en-US" altLang="ja-JP" sz="1600" b="1" u="sng" dirty="0">
                <a:solidFill>
                  <a:srgbClr val="FF0000"/>
                </a:solidFill>
                <a:latin typeface="Meiryo UI" panose="020B0604030504040204" pitchFamily="50" charset="-128"/>
                <a:ea typeface="Meiryo UI" panose="020B0604030504040204" pitchFamily="50" charset="-128"/>
              </a:rPr>
              <a:t>1</a:t>
            </a:r>
            <a:r>
              <a:rPr lang="ja-JP" altLang="en-US" sz="1600" b="1" u="sng" dirty="0">
                <a:solidFill>
                  <a:srgbClr val="FF0000"/>
                </a:solidFill>
                <a:latin typeface="Meiryo UI" panose="020B0604030504040204" pitchFamily="50" charset="-128"/>
                <a:ea typeface="Meiryo UI" panose="020B0604030504040204" pitchFamily="50" charset="-128"/>
              </a:rPr>
              <a:t>日の業務終了後、インターンシップ生からはサイン、教員には押印</a:t>
            </a:r>
            <a:r>
              <a:rPr lang="ja-JP" altLang="en-US" sz="1600" u="sng" dirty="0">
                <a:latin typeface="Meiryo UI" panose="020B0604030504040204" pitchFamily="50" charset="-128"/>
                <a:ea typeface="Meiryo UI" panose="020B0604030504040204" pitchFamily="50" charset="-128"/>
              </a:rPr>
              <a:t>してもらってください</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eaLnBrk="1" hangingPunct="1">
              <a:lnSpc>
                <a:spcPct val="80000"/>
              </a:lnSpc>
              <a:spcBef>
                <a:spcPts val="1200"/>
              </a:spcBef>
              <a:buFont typeface="Wingdings" panose="05000000000000000000" pitchFamily="2" charset="2"/>
              <a:buNone/>
            </a:pPr>
            <a:endParaRPr lang="en-US" altLang="ja-JP" sz="1800" dirty="0">
              <a:latin typeface="Meiryo UI" panose="020B0604030504040204" pitchFamily="50" charset="-128"/>
              <a:ea typeface="Meiryo UI" panose="020B0604030504040204" pitchFamily="50" charset="-128"/>
            </a:endParaRPr>
          </a:p>
          <a:p>
            <a:pPr eaLnBrk="1" hangingPunct="1">
              <a:lnSpc>
                <a:spcPct val="80000"/>
              </a:lnSpc>
              <a:spcBef>
                <a:spcPts val="1200"/>
              </a:spcBef>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・クリーム色セルすべて記入後、業務内容確認表を</a:t>
            </a:r>
            <a:r>
              <a:rPr lang="en-US" altLang="ja-JP" sz="1800" dirty="0">
                <a:latin typeface="Meiryo UI" panose="020B0604030504040204" pitchFamily="50" charset="-128"/>
                <a:ea typeface="Meiryo UI" panose="020B0604030504040204" pitchFamily="50" charset="-128"/>
              </a:rPr>
              <a:t>CEED</a:t>
            </a:r>
            <a:r>
              <a:rPr lang="ja-JP" altLang="en-US" sz="1800" dirty="0">
                <a:latin typeface="Meiryo UI" panose="020B0604030504040204" pitchFamily="50" charset="-128"/>
                <a:ea typeface="Meiryo UI" panose="020B0604030504040204" pitchFamily="50" charset="-128"/>
              </a:rPr>
              <a:t>事務室にすみやかに提出してください。</a:t>
            </a:r>
          </a:p>
          <a:p>
            <a:pPr eaLnBrk="1" hangingPunct="1">
              <a:lnSpc>
                <a:spcPct val="80000"/>
              </a:lnSpc>
              <a:buFont typeface="Wingdings" panose="05000000000000000000" pitchFamily="2" charset="2"/>
              <a:buNone/>
            </a:pPr>
            <a:endParaRPr lang="en-US" altLang="ja-JP" sz="1800"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EDF5039-663A-41A4-BCFD-F88857FD04C2}"/>
              </a:ext>
            </a:extLst>
          </p:cNvPr>
          <p:cNvSpPr>
            <a:spLocks noGrp="1"/>
          </p:cNvSpPr>
          <p:nvPr>
            <p:ph type="sldNum" sz="quarter" idx="12"/>
          </p:nvPr>
        </p:nvSpPr>
        <p:spPr>
          <a:xfrm>
            <a:off x="8309589" y="6309320"/>
            <a:ext cx="795746" cy="503578"/>
          </a:xfrm>
        </p:spPr>
        <p:txBody>
          <a:bodyPr/>
          <a:lstStyle/>
          <a:p>
            <a:pPr>
              <a:defRPr/>
            </a:pPr>
            <a:fld id="{17B06E80-F17E-4896-88BD-E3253D9BA098}" type="slidenum">
              <a:rPr lang="en-US" altLang="ja-JP" smtClean="0">
                <a:solidFill>
                  <a:schemeClr val="bg1"/>
                </a:solidFill>
              </a:rPr>
              <a:pPr>
                <a:defRPr/>
              </a:pPr>
              <a:t>6</a:t>
            </a:fld>
            <a:endParaRPr lang="en-US" altLang="ja-JP" dirty="0">
              <a:solidFill>
                <a:schemeClr val="bg1"/>
              </a:solidFill>
            </a:endParaRPr>
          </a:p>
        </p:txBody>
      </p:sp>
      <p:pic>
        <p:nvPicPr>
          <p:cNvPr id="5" name="グラフィックス 4" descr="ドキュメント">
            <a:extLst>
              <a:ext uri="{FF2B5EF4-FFF2-40B4-BE49-F238E27FC236}">
                <a16:creationId xmlns:a16="http://schemas.microsoft.com/office/drawing/2014/main" id="{8A00D379-973C-49A5-88B6-B5E173915F6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70" t="3463" r="15116" b="7184"/>
          <a:stretch/>
        </p:blipFill>
        <p:spPr>
          <a:xfrm>
            <a:off x="8172400" y="4589350"/>
            <a:ext cx="644903" cy="86739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a:extLst>
              <a:ext uri="{FF2B5EF4-FFF2-40B4-BE49-F238E27FC236}">
                <a16:creationId xmlns:a16="http://schemas.microsoft.com/office/drawing/2014/main" id="{9A130EA7-3D93-4790-B1BE-E8BEC6816D30}"/>
              </a:ext>
            </a:extLst>
          </p:cNvPr>
          <p:cNvSpPr>
            <a:spLocks noGrp="1" noChangeArrowheads="1"/>
          </p:cNvSpPr>
          <p:nvPr>
            <p:ph type="title"/>
          </p:nvPr>
        </p:nvSpPr>
        <p:spPr>
          <a:xfrm>
            <a:off x="150328" y="155801"/>
            <a:ext cx="8229600" cy="588818"/>
          </a:xfrm>
        </p:spPr>
        <p:txBody>
          <a:bodyPr>
            <a:normAutofit/>
          </a:bodyPr>
          <a:lstStyle/>
          <a:p>
            <a:pPr eaLnBrk="1" hangingPunct="1"/>
            <a:r>
              <a:rPr lang="ja-JP" altLang="en-US" sz="3000" dirty="0">
                <a:latin typeface="Meiryo UI" panose="020B0604030504040204" pitchFamily="50" charset="-128"/>
                <a:ea typeface="Meiryo UI" panose="020B0604030504040204" pitchFamily="50" charset="-128"/>
              </a:rPr>
              <a:t>業務内容確認表　（２）記入例</a:t>
            </a:r>
          </a:p>
        </p:txBody>
      </p:sp>
      <p:sp>
        <p:nvSpPr>
          <p:cNvPr id="8" name="スライド番号プレースホルダー 7">
            <a:extLst>
              <a:ext uri="{FF2B5EF4-FFF2-40B4-BE49-F238E27FC236}">
                <a16:creationId xmlns:a16="http://schemas.microsoft.com/office/drawing/2014/main" id="{A0EAF784-06FF-4033-A56B-AA385A8DA351}"/>
              </a:ext>
            </a:extLst>
          </p:cNvPr>
          <p:cNvSpPr>
            <a:spLocks noGrp="1"/>
          </p:cNvSpPr>
          <p:nvPr>
            <p:ph type="sldNum" sz="quarter" idx="12"/>
          </p:nvPr>
        </p:nvSpPr>
        <p:spPr>
          <a:xfrm>
            <a:off x="8348254" y="6354422"/>
            <a:ext cx="795746" cy="503578"/>
          </a:xfrm>
        </p:spPr>
        <p:txBody>
          <a:bodyPr/>
          <a:lstStyle/>
          <a:p>
            <a:pPr>
              <a:defRPr/>
            </a:pPr>
            <a:fld id="{17B06E80-F17E-4896-88BD-E3253D9BA098}" type="slidenum">
              <a:rPr lang="en-US" altLang="ja-JP" smtClean="0">
                <a:solidFill>
                  <a:schemeClr val="bg1"/>
                </a:solidFill>
              </a:rPr>
              <a:pPr>
                <a:defRPr/>
              </a:pPr>
              <a:t>7</a:t>
            </a:fld>
            <a:endParaRPr lang="en-US" altLang="ja-JP" dirty="0">
              <a:solidFill>
                <a:schemeClr val="bg1"/>
              </a:solidFill>
            </a:endParaRPr>
          </a:p>
        </p:txBody>
      </p:sp>
      <p:pic>
        <p:nvPicPr>
          <p:cNvPr id="3" name="図 2">
            <a:extLst>
              <a:ext uri="{FF2B5EF4-FFF2-40B4-BE49-F238E27FC236}">
                <a16:creationId xmlns:a16="http://schemas.microsoft.com/office/drawing/2014/main" id="{1445C479-5162-49AA-B8A2-ADAE079FC002}"/>
              </a:ext>
            </a:extLst>
          </p:cNvPr>
          <p:cNvPicPr>
            <a:picLocks noChangeAspect="1"/>
          </p:cNvPicPr>
          <p:nvPr/>
        </p:nvPicPr>
        <p:blipFill rotWithShape="1">
          <a:blip r:embed="rId2"/>
          <a:srcRect l="-34251" t="-23541" r="108663" b="64743"/>
          <a:stretch/>
        </p:blipFill>
        <p:spPr>
          <a:xfrm>
            <a:off x="0" y="1988840"/>
            <a:ext cx="2339752" cy="3024336"/>
          </a:xfrm>
          <a:prstGeom prst="rect">
            <a:avLst/>
          </a:prstGeom>
        </p:spPr>
      </p:pic>
      <p:graphicFrame>
        <p:nvGraphicFramePr>
          <p:cNvPr id="5" name="オブジェクト 4">
            <a:extLst>
              <a:ext uri="{FF2B5EF4-FFF2-40B4-BE49-F238E27FC236}">
                <a16:creationId xmlns:a16="http://schemas.microsoft.com/office/drawing/2014/main" id="{D3A427D9-AC54-EAAF-E432-3C187C560839}"/>
              </a:ext>
            </a:extLst>
          </p:cNvPr>
          <p:cNvGraphicFramePr>
            <a:graphicFrameLocks noChangeAspect="1"/>
          </p:cNvGraphicFramePr>
          <p:nvPr>
            <p:extLst>
              <p:ext uri="{D42A27DB-BD31-4B8C-83A1-F6EECF244321}">
                <p14:modId xmlns:p14="http://schemas.microsoft.com/office/powerpoint/2010/main" val="4138908547"/>
              </p:ext>
            </p:extLst>
          </p:nvPr>
        </p:nvGraphicFramePr>
        <p:xfrm>
          <a:off x="4846530" y="768223"/>
          <a:ext cx="3663912" cy="5184974"/>
        </p:xfrm>
        <a:graphic>
          <a:graphicData uri="http://schemas.openxmlformats.org/presentationml/2006/ole">
            <mc:AlternateContent xmlns:mc="http://schemas.openxmlformats.org/markup-compatibility/2006">
              <mc:Choice xmlns:v="urn:schemas-microsoft-com:vml" Requires="v">
                <p:oleObj name="Acrobat Document" r:id="rId3" imgW="5667480" imgH="8020080" progId="Acrobat.Document.DC">
                  <p:embed/>
                </p:oleObj>
              </mc:Choice>
              <mc:Fallback>
                <p:oleObj name="Acrobat Document" r:id="rId3" imgW="5667480" imgH="8020080" progId="Acrobat.Document.DC">
                  <p:embed/>
                  <p:pic>
                    <p:nvPicPr>
                      <p:cNvPr id="0" name=""/>
                      <p:cNvPicPr/>
                      <p:nvPr/>
                    </p:nvPicPr>
                    <p:blipFill>
                      <a:blip r:embed="rId4"/>
                      <a:stretch>
                        <a:fillRect/>
                      </a:stretch>
                    </p:blipFill>
                    <p:spPr>
                      <a:xfrm>
                        <a:off x="4846530" y="768223"/>
                        <a:ext cx="3663912" cy="5184974"/>
                      </a:xfrm>
                      <a:prstGeom prst="rect">
                        <a:avLst/>
                      </a:prstGeom>
                    </p:spPr>
                  </p:pic>
                </p:oleObj>
              </mc:Fallback>
            </mc:AlternateContent>
          </a:graphicData>
        </a:graphic>
      </p:graphicFrame>
      <p:graphicFrame>
        <p:nvGraphicFramePr>
          <p:cNvPr id="19" name="オブジェクト 18">
            <a:extLst>
              <a:ext uri="{FF2B5EF4-FFF2-40B4-BE49-F238E27FC236}">
                <a16:creationId xmlns:a16="http://schemas.microsoft.com/office/drawing/2014/main" id="{CA5FFA11-7BAC-6E05-EF6A-5226F6B1A4E2}"/>
              </a:ext>
            </a:extLst>
          </p:cNvPr>
          <p:cNvGraphicFramePr>
            <a:graphicFrameLocks noChangeAspect="1"/>
          </p:cNvGraphicFramePr>
          <p:nvPr>
            <p:extLst>
              <p:ext uri="{D42A27DB-BD31-4B8C-83A1-F6EECF244321}">
                <p14:modId xmlns:p14="http://schemas.microsoft.com/office/powerpoint/2010/main" val="1530795759"/>
              </p:ext>
            </p:extLst>
          </p:nvPr>
        </p:nvGraphicFramePr>
        <p:xfrm>
          <a:off x="683568" y="768223"/>
          <a:ext cx="3663912" cy="5184973"/>
        </p:xfrm>
        <a:graphic>
          <a:graphicData uri="http://schemas.openxmlformats.org/presentationml/2006/ole">
            <mc:AlternateContent xmlns:mc="http://schemas.openxmlformats.org/markup-compatibility/2006">
              <mc:Choice xmlns:v="urn:schemas-microsoft-com:vml" Requires="v">
                <p:oleObj name="Acrobat Document" r:id="rId5" imgW="5667480" imgH="8020080" progId="Acrobat.Document.DC">
                  <p:embed/>
                </p:oleObj>
              </mc:Choice>
              <mc:Fallback>
                <p:oleObj name="Acrobat Document" r:id="rId5" imgW="5667480" imgH="8020080" progId="Acrobat.Document.DC">
                  <p:embed/>
                  <p:pic>
                    <p:nvPicPr>
                      <p:cNvPr id="0" name=""/>
                      <p:cNvPicPr/>
                      <p:nvPr/>
                    </p:nvPicPr>
                    <p:blipFill>
                      <a:blip r:embed="rId6"/>
                      <a:stretch>
                        <a:fillRect/>
                      </a:stretch>
                    </p:blipFill>
                    <p:spPr>
                      <a:xfrm>
                        <a:off x="683568" y="768223"/>
                        <a:ext cx="3663912" cy="5184973"/>
                      </a:xfrm>
                      <a:prstGeom prst="rect">
                        <a:avLst/>
                      </a:prstGeom>
                    </p:spPr>
                  </p:pic>
                </p:oleObj>
              </mc:Fallback>
            </mc:AlternateContent>
          </a:graphicData>
        </a:graphic>
      </p:graphicFrame>
      <p:pic>
        <p:nvPicPr>
          <p:cNvPr id="20" name="グラフィックス 19" descr="警告">
            <a:extLst>
              <a:ext uri="{FF2B5EF4-FFF2-40B4-BE49-F238E27FC236}">
                <a16:creationId xmlns:a16="http://schemas.microsoft.com/office/drawing/2014/main" id="{7F0575BE-20FE-9690-152A-A31F0B3F9D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988" y="6090901"/>
            <a:ext cx="673347" cy="673347"/>
          </a:xfrm>
          <a:prstGeom prst="rect">
            <a:avLst/>
          </a:prstGeom>
        </p:spPr>
      </p:pic>
      <p:sp>
        <p:nvSpPr>
          <p:cNvPr id="21" name="正方形/長方形 20">
            <a:extLst>
              <a:ext uri="{FF2B5EF4-FFF2-40B4-BE49-F238E27FC236}">
                <a16:creationId xmlns:a16="http://schemas.microsoft.com/office/drawing/2014/main" id="{5DE0A141-1888-4120-FC01-62CAB4811C4A}"/>
              </a:ext>
            </a:extLst>
          </p:cNvPr>
          <p:cNvSpPr/>
          <p:nvPr/>
        </p:nvSpPr>
        <p:spPr>
          <a:xfrm>
            <a:off x="982750" y="6093296"/>
            <a:ext cx="7261658" cy="718595"/>
          </a:xfrm>
          <a:prstGeom prst="rect">
            <a:avLst/>
          </a:prstGeom>
          <a:solidFill>
            <a:schemeClr val="bg1"/>
          </a:solidFill>
        </p:spPr>
        <p:txBody>
          <a:bodyPr wrap="square">
            <a:spAutoFit/>
          </a:bodyPr>
          <a:lstStyle/>
          <a:p>
            <a:pPr>
              <a:lnSpc>
                <a:spcPts val="1700"/>
              </a:lnSpc>
              <a:buNone/>
              <a:defRPr/>
            </a:pPr>
            <a:r>
              <a:rPr lang="ja-JP" altLang="en-US" sz="1300" b="1" dirty="0">
                <a:solidFill>
                  <a:srgbClr val="FF0000"/>
                </a:solidFill>
                <a:latin typeface="Meiryo UI" panose="020B0604030504040204" pitchFamily="50" charset="-128"/>
                <a:ea typeface="Meiryo UI" panose="020B0604030504040204" pitchFamily="50" charset="-128"/>
              </a:rPr>
              <a:t>事前に申請をせずにサポート業務を実施した場合は、謝金支給対象とはなりません</a:t>
            </a:r>
            <a:r>
              <a:rPr lang="ja-JP" altLang="en-US" sz="1050" dirty="0">
                <a:latin typeface="Meiryo UI" panose="020B0604030504040204" pitchFamily="50" charset="-128"/>
                <a:ea typeface="Meiryo UI" panose="020B0604030504040204" pitchFamily="50" charset="-128"/>
              </a:rPr>
              <a:t>のでご注意ください。</a:t>
            </a:r>
            <a:endParaRPr lang="en-US" altLang="ja-JP" sz="1050" dirty="0">
              <a:latin typeface="Meiryo UI" panose="020B0604030504040204" pitchFamily="50" charset="-128"/>
              <a:ea typeface="Meiryo UI" panose="020B0604030504040204" pitchFamily="50" charset="-128"/>
            </a:endParaRPr>
          </a:p>
          <a:p>
            <a:pPr>
              <a:lnSpc>
                <a:spcPts val="1700"/>
              </a:lnSpc>
              <a:defRPr/>
            </a:pPr>
            <a:r>
              <a:rPr lang="ja-JP" altLang="en-US" sz="1050" dirty="0">
                <a:solidFill>
                  <a:srgbClr val="FF0000"/>
                </a:solidFill>
                <a:latin typeface="Meiryo UI" panose="020B0604030504040204" pitchFamily="50" charset="-128"/>
                <a:ea typeface="Meiryo UI" panose="020B0604030504040204" pitchFamily="50" charset="-128"/>
              </a:rPr>
              <a:t>業務が３ヶ月以上にまたがる場合、所得税がひかれます。　　　　　　</a:t>
            </a:r>
            <a:endParaRPr lang="en-US" altLang="ja-JP" sz="900" dirty="0">
              <a:latin typeface="Meiryo UI" panose="020B0604030504040204" pitchFamily="50" charset="-128"/>
              <a:ea typeface="Meiryo UI" panose="020B0604030504040204" pitchFamily="50" charset="-128"/>
            </a:endParaRPr>
          </a:p>
          <a:p>
            <a:pPr>
              <a:lnSpc>
                <a:spcPts val="1700"/>
              </a:lnSpc>
              <a:buNone/>
              <a:defRPr/>
            </a:pP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35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3C12E55-FFA6-42B6-ABFC-A1198F5A935A}"/>
              </a:ext>
            </a:extLst>
          </p:cNvPr>
          <p:cNvSpPr>
            <a:spLocks noGrp="1" noChangeArrowheads="1"/>
          </p:cNvSpPr>
          <p:nvPr>
            <p:ph type="title"/>
          </p:nvPr>
        </p:nvSpPr>
        <p:spPr>
          <a:xfrm>
            <a:off x="179512" y="180132"/>
            <a:ext cx="8229600" cy="725488"/>
          </a:xfrm>
        </p:spPr>
        <p:txBody>
          <a:bodyPr>
            <a:normAutofit/>
          </a:bodyPr>
          <a:lstStyle/>
          <a:p>
            <a:pPr eaLnBrk="1" hangingPunct="1"/>
            <a:r>
              <a:rPr lang="en-US" altLang="ja-JP" sz="3000" dirty="0">
                <a:latin typeface="Meiryo UI" panose="020B0604030504040204" pitchFamily="50" charset="-128"/>
                <a:ea typeface="Meiryo UI" panose="020B0604030504040204" pitchFamily="50" charset="-128"/>
              </a:rPr>
              <a:t>Q &amp; A</a:t>
            </a:r>
          </a:p>
        </p:txBody>
      </p:sp>
      <p:sp>
        <p:nvSpPr>
          <p:cNvPr id="12291" name="Rectangle 3">
            <a:extLst>
              <a:ext uri="{FF2B5EF4-FFF2-40B4-BE49-F238E27FC236}">
                <a16:creationId xmlns:a16="http://schemas.microsoft.com/office/drawing/2014/main" id="{E798D166-D91B-4B6E-BED2-D9AEFEE5BCF9}"/>
              </a:ext>
            </a:extLst>
          </p:cNvPr>
          <p:cNvSpPr>
            <a:spLocks noGrp="1" noChangeArrowheads="1"/>
          </p:cNvSpPr>
          <p:nvPr>
            <p:ph idx="1"/>
          </p:nvPr>
        </p:nvSpPr>
        <p:spPr>
          <a:xfrm>
            <a:off x="188988" y="836712"/>
            <a:ext cx="8982372" cy="6624389"/>
          </a:xfrm>
        </p:spPr>
        <p:txBody>
          <a:bodyPr>
            <a:normAutofit/>
          </a:bodyPr>
          <a:lstStyle/>
          <a:p>
            <a:pPr eaLnBrk="1" hangingPunct="1">
              <a:lnSpc>
                <a:spcPts val="1700"/>
              </a:lnSpc>
              <a:buFont typeface="Wingdings" panose="05000000000000000000" pitchFamily="2" charset="2"/>
              <a:buNone/>
              <a:defRPr/>
            </a:pPr>
            <a:r>
              <a:rPr lang="en-US" altLang="ja-JP" sz="1600" b="1" u="sng" dirty="0">
                <a:latin typeface="Meiryo UI" panose="020B0604030504040204" pitchFamily="50" charset="-128"/>
                <a:ea typeface="Meiryo UI" panose="020B0604030504040204" pitchFamily="50" charset="-128"/>
              </a:rPr>
              <a:t>Q1</a:t>
            </a:r>
            <a:r>
              <a:rPr lang="ja-JP" altLang="en-US" sz="1600" b="1" u="sng" dirty="0">
                <a:latin typeface="Meiryo UI" panose="020B0604030504040204" pitchFamily="50" charset="-128"/>
                <a:ea typeface="Meiryo UI" panose="020B0604030504040204" pitchFamily="50" charset="-128"/>
              </a:rPr>
              <a:t>： サポート対象となる学生は？</a:t>
            </a:r>
          </a:p>
          <a:p>
            <a:pPr eaLnBrk="1" hangingPunct="1">
              <a:lnSpc>
                <a:spcPts val="17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CEED</a:t>
            </a:r>
            <a:r>
              <a:rPr lang="ja-JP" altLang="en-US" sz="1600" dirty="0">
                <a:latin typeface="Meiryo UI" panose="020B0604030504040204" pitchFamily="50" charset="-128"/>
                <a:ea typeface="Meiryo UI" panose="020B0604030504040204" pitchFamily="50" charset="-128"/>
              </a:rPr>
              <a:t>でインターンシップ生として受け入れる、海外協定校から来日する学部レベルまたは大学院レベルの特別聴講学生です。</a:t>
            </a:r>
          </a:p>
          <a:p>
            <a:pPr eaLnBrk="1" hangingPunct="1">
              <a:lnSpc>
                <a:spcPts val="1700"/>
              </a:lnSpc>
              <a:buFont typeface="Wingdings" panose="05000000000000000000" pitchFamily="2" charset="2"/>
              <a:buNone/>
              <a:defRPr/>
            </a:pPr>
            <a:r>
              <a:rPr lang="en-US" altLang="ja-JP" sz="1600" b="1" u="sng" dirty="0">
                <a:latin typeface="Meiryo UI" panose="020B0604030504040204" pitchFamily="50" charset="-128"/>
                <a:ea typeface="Meiryo UI" panose="020B0604030504040204" pitchFamily="50" charset="-128"/>
              </a:rPr>
              <a:t>Q2</a:t>
            </a:r>
            <a:r>
              <a:rPr lang="ja-JP" altLang="en-US" sz="1600" b="1" u="sng" dirty="0">
                <a:latin typeface="Meiryo UI" panose="020B0604030504040204" pitchFamily="50" charset="-128"/>
                <a:ea typeface="Meiryo UI" panose="020B0604030504040204" pitchFamily="50" charset="-128"/>
              </a:rPr>
              <a:t>： 土・日の業務は認められる？</a:t>
            </a:r>
          </a:p>
          <a:p>
            <a:pPr marL="0" indent="0" eaLnBrk="1" hangingPunct="1">
              <a:lnSpc>
                <a:spcPts val="17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サポート業務は教員の監督下で行うので、</a:t>
            </a:r>
            <a:r>
              <a:rPr lang="ja-JP" altLang="en-US" sz="1600" dirty="0">
                <a:highlight>
                  <a:srgbClr val="FFFF00"/>
                </a:highlight>
                <a:latin typeface="Meiryo UI" panose="020B0604030504040204" pitchFamily="50" charset="-128"/>
                <a:ea typeface="Meiryo UI" panose="020B0604030504040204" pitchFamily="50" charset="-128"/>
              </a:rPr>
              <a:t>土日の活動は原則認められません</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0" indent="0" eaLnBrk="1" hangingPunct="1">
              <a:lnSpc>
                <a:spcPts val="1700"/>
              </a:lnSpc>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rPr>
              <a:t>　　　平日に業務を行うようにしてください。</a:t>
            </a:r>
          </a:p>
        </p:txBody>
      </p:sp>
      <p:sp>
        <p:nvSpPr>
          <p:cNvPr id="2" name="スライド番号プレースホルダー 1">
            <a:extLst>
              <a:ext uri="{FF2B5EF4-FFF2-40B4-BE49-F238E27FC236}">
                <a16:creationId xmlns:a16="http://schemas.microsoft.com/office/drawing/2014/main" id="{4E89C541-7455-4633-AED3-2F1CD3D0406F}"/>
              </a:ext>
            </a:extLst>
          </p:cNvPr>
          <p:cNvSpPr>
            <a:spLocks noGrp="1"/>
          </p:cNvSpPr>
          <p:nvPr>
            <p:ph type="sldNum" sz="quarter" idx="12"/>
          </p:nvPr>
        </p:nvSpPr>
        <p:spPr>
          <a:xfrm>
            <a:off x="8348254" y="6354422"/>
            <a:ext cx="795746" cy="503578"/>
          </a:xfrm>
        </p:spPr>
        <p:txBody>
          <a:bodyPr/>
          <a:lstStyle/>
          <a:p>
            <a:pPr>
              <a:defRPr/>
            </a:pPr>
            <a:fld id="{17B06E80-F17E-4896-88BD-E3253D9BA098}" type="slidenum">
              <a:rPr lang="en-US" altLang="ja-JP" smtClean="0">
                <a:solidFill>
                  <a:schemeClr val="bg1"/>
                </a:solidFill>
              </a:rPr>
              <a:pPr>
                <a:defRPr/>
              </a:pPr>
              <a:t>8</a:t>
            </a:fld>
            <a:endParaRPr lang="en-US" altLang="ja-JP" dirty="0">
              <a:solidFill>
                <a:schemeClr val="bg1"/>
              </a:solidFill>
            </a:endParaRPr>
          </a:p>
        </p:txBody>
      </p:sp>
      <p:sp>
        <p:nvSpPr>
          <p:cNvPr id="3" name="タイトル 1">
            <a:extLst>
              <a:ext uri="{FF2B5EF4-FFF2-40B4-BE49-F238E27FC236}">
                <a16:creationId xmlns:a16="http://schemas.microsoft.com/office/drawing/2014/main" id="{A04F5F6B-0FB9-B77A-DD67-8F30EAB5DD32}"/>
              </a:ext>
            </a:extLst>
          </p:cNvPr>
          <p:cNvSpPr txBox="1">
            <a:spLocks/>
          </p:cNvSpPr>
          <p:nvPr/>
        </p:nvSpPr>
        <p:spPr>
          <a:xfrm>
            <a:off x="1619672" y="3555311"/>
            <a:ext cx="5617002" cy="49974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algn="ctr">
              <a:lnSpc>
                <a:spcPct val="80000"/>
              </a:lnSpc>
            </a:pPr>
            <a:r>
              <a:rPr lang="ja-JP" altLang="en-US" b="1" dirty="0">
                <a:latin typeface="Meiryo UI" panose="020B0604030504040204" pitchFamily="50" charset="-128"/>
                <a:ea typeface="Meiryo UI" panose="020B0604030504040204" pitchFamily="50" charset="-128"/>
              </a:rPr>
              <a:t>本件に関するお問合せ先</a:t>
            </a:r>
          </a:p>
        </p:txBody>
      </p:sp>
      <p:sp>
        <p:nvSpPr>
          <p:cNvPr id="4" name="Rectangle 3">
            <a:extLst>
              <a:ext uri="{FF2B5EF4-FFF2-40B4-BE49-F238E27FC236}">
                <a16:creationId xmlns:a16="http://schemas.microsoft.com/office/drawing/2014/main" id="{7D46C16A-74F0-D9AD-7656-ACF149B798C4}"/>
              </a:ext>
            </a:extLst>
          </p:cNvPr>
          <p:cNvSpPr txBox="1">
            <a:spLocks noChangeArrowheads="1"/>
          </p:cNvSpPr>
          <p:nvPr/>
        </p:nvSpPr>
        <p:spPr>
          <a:xfrm>
            <a:off x="1691680" y="3805182"/>
            <a:ext cx="5617002" cy="1711036"/>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lgn="ctr">
              <a:lnSpc>
                <a:spcPct val="80000"/>
              </a:lnSpc>
              <a:buFont typeface="Wingdings" panose="05000000000000000000" pitchFamily="2" charset="2"/>
              <a:buNone/>
            </a:pPr>
            <a:endParaRPr lang="en-US" altLang="ja-JP" sz="1800" b="1" u="sng" dirty="0">
              <a:latin typeface="Meiryo UI" panose="020B0604030504040204" pitchFamily="50" charset="-128"/>
              <a:ea typeface="Meiryo UI" panose="020B0604030504040204" pitchFamily="50" charset="-128"/>
            </a:endParaRPr>
          </a:p>
          <a:p>
            <a:pPr algn="ctr">
              <a:lnSpc>
                <a:spcPct val="80000"/>
              </a:lnSpc>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工学系教育研究センター（</a:t>
            </a:r>
            <a:r>
              <a:rPr lang="en-US" altLang="ja-JP" sz="1800" dirty="0">
                <a:latin typeface="Meiryo UI" panose="020B0604030504040204" pitchFamily="50" charset="-128"/>
                <a:ea typeface="Meiryo UI" panose="020B0604030504040204" pitchFamily="50" charset="-128"/>
              </a:rPr>
              <a:t>CEED</a:t>
            </a:r>
            <a:r>
              <a:rPr lang="ja-JP" altLang="en-US" sz="1800" dirty="0">
                <a:latin typeface="Meiryo UI" panose="020B0604030504040204" pitchFamily="50" charset="-128"/>
                <a:ea typeface="Meiryo UI" panose="020B0604030504040204" pitchFamily="50" charset="-128"/>
              </a:rPr>
              <a:t>）事務室　</a:t>
            </a:r>
            <a:endParaRPr lang="en-US" altLang="ja-JP" sz="1800" dirty="0">
              <a:latin typeface="Meiryo UI" panose="020B0604030504040204" pitchFamily="50" charset="-128"/>
              <a:ea typeface="Meiryo UI" panose="020B0604030504040204" pitchFamily="50" charset="-128"/>
            </a:endParaRPr>
          </a:p>
          <a:p>
            <a:pPr algn="ctr">
              <a:lnSpc>
                <a:spcPct val="80000"/>
              </a:lnSpc>
              <a:buFont typeface="Wingdings" panose="05000000000000000000" pitchFamily="2" charset="2"/>
              <a:buNone/>
            </a:pPr>
            <a:r>
              <a:rPr lang="ja-JP" altLang="en-US" sz="1800" dirty="0">
                <a:latin typeface="Meiryo UI" panose="020B0604030504040204" pitchFamily="50" charset="-128"/>
                <a:ea typeface="Meiryo UI" panose="020B0604030504040204" pitchFamily="50" charset="-128"/>
              </a:rPr>
              <a:t>内線：</a:t>
            </a:r>
            <a:r>
              <a:rPr lang="en-US" altLang="ja-JP" sz="1800" dirty="0">
                <a:latin typeface="Meiryo UI" panose="020B0604030504040204" pitchFamily="50" charset="-128"/>
                <a:ea typeface="Meiryo UI" panose="020B0604030504040204" pitchFamily="50" charset="-128"/>
              </a:rPr>
              <a:t>7163</a:t>
            </a:r>
            <a:endParaRPr lang="ja-JP" altLang="en-US" sz="1800" dirty="0">
              <a:latin typeface="Meiryo UI" panose="020B0604030504040204" pitchFamily="50" charset="-128"/>
              <a:ea typeface="Meiryo UI" panose="020B0604030504040204" pitchFamily="50" charset="-128"/>
            </a:endParaRPr>
          </a:p>
          <a:p>
            <a:pPr algn="ctr">
              <a:lnSpc>
                <a:spcPct val="80000"/>
              </a:lnSpc>
              <a:buFont typeface="Wingdings" panose="05000000000000000000" pitchFamily="2" charset="2"/>
              <a:buNone/>
            </a:pPr>
            <a:r>
              <a:rPr lang="en-US" altLang="ja-JP" sz="1800" dirty="0">
                <a:solidFill>
                  <a:srgbClr val="0000FF"/>
                </a:solidFill>
                <a:latin typeface="Meiryo UI" panose="020B0604030504040204" pitchFamily="50" charset="-128"/>
                <a:ea typeface="Meiryo UI" panose="020B0604030504040204" pitchFamily="50" charset="-128"/>
              </a:rPr>
              <a:t>ceed-ind@eng.hokudai.ac.jp</a:t>
            </a:r>
          </a:p>
        </p:txBody>
      </p:sp>
    </p:spTree>
  </p:cSld>
  <p:clrMapOvr>
    <a:masterClrMapping/>
  </p:clrMapOvr>
  <p:transition/>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22762</TotalTime>
  <Words>1033</Words>
  <Application>Microsoft Office PowerPoint</Application>
  <PresentationFormat>画面に合わせる (4:3)</PresentationFormat>
  <Paragraphs>106</Paragraphs>
  <Slides>8</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6" baseType="lpstr">
      <vt:lpstr>Meiryo UI</vt:lpstr>
      <vt:lpstr>游ゴシック</vt:lpstr>
      <vt:lpstr>Arial</vt:lpstr>
      <vt:lpstr>Calibri</vt:lpstr>
      <vt:lpstr>Gill Sans MT</vt:lpstr>
      <vt:lpstr>Wingdings</vt:lpstr>
      <vt:lpstr>ギャラリー</vt:lpstr>
      <vt:lpstr>Acrobat Document</vt:lpstr>
      <vt:lpstr>インターンシップ生支援学生について  　　　　　　　　 </vt:lpstr>
      <vt:lpstr>事業の内容</vt:lpstr>
      <vt:lpstr>サポートの内容</vt:lpstr>
      <vt:lpstr>採用～謝金支払いまでの流れ</vt:lpstr>
      <vt:lpstr>業務前に行う債主登録について</vt:lpstr>
      <vt:lpstr>業務内容確認表　（1）記入の仕方</vt:lpstr>
      <vt:lpstr>業務内容確認表　（２）記入例</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新規渡日外国人留学生 サポーター制度 ＜各部局向け＞</dc:title>
  <dc:creator>北海道大学</dc:creator>
  <cp:lastModifiedBy>青木　純子</cp:lastModifiedBy>
  <cp:revision>748</cp:revision>
  <cp:lastPrinted>2023-11-08T01:21:58Z</cp:lastPrinted>
  <dcterms:created xsi:type="dcterms:W3CDTF">2009-12-18T05:14:01Z</dcterms:created>
  <dcterms:modified xsi:type="dcterms:W3CDTF">2024-09-17T02:23:00Z</dcterms:modified>
</cp:coreProperties>
</file>